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764" r:id="rId2"/>
    <p:sldMasterId id="2147488534" r:id="rId3"/>
  </p:sldMasterIdLst>
  <p:notesMasterIdLst>
    <p:notesMasterId r:id="rId134"/>
  </p:notesMasterIdLst>
  <p:handoutMasterIdLst>
    <p:handoutMasterId r:id="rId135"/>
  </p:handoutMasterIdLst>
  <p:sldIdLst>
    <p:sldId id="517" r:id="rId4"/>
    <p:sldId id="1920" r:id="rId5"/>
    <p:sldId id="1948" r:id="rId6"/>
    <p:sldId id="1967" r:id="rId7"/>
    <p:sldId id="1949" r:id="rId8"/>
    <p:sldId id="2079" r:id="rId9"/>
    <p:sldId id="1957" r:id="rId10"/>
    <p:sldId id="1950" r:id="rId11"/>
    <p:sldId id="1951" r:id="rId12"/>
    <p:sldId id="2046" r:id="rId13"/>
    <p:sldId id="1952" r:id="rId14"/>
    <p:sldId id="2058" r:id="rId15"/>
    <p:sldId id="2017" r:id="rId16"/>
    <p:sldId id="2080" r:id="rId17"/>
    <p:sldId id="1954" r:id="rId18"/>
    <p:sldId id="1956" r:id="rId19"/>
    <p:sldId id="1960" r:id="rId20"/>
    <p:sldId id="1961" r:id="rId21"/>
    <p:sldId id="1963" r:id="rId22"/>
    <p:sldId id="2059" r:id="rId23"/>
    <p:sldId id="2060" r:id="rId24"/>
    <p:sldId id="1955" r:id="rId25"/>
    <p:sldId id="1964" r:id="rId26"/>
    <p:sldId id="1965" r:id="rId27"/>
    <p:sldId id="1966" r:id="rId28"/>
    <p:sldId id="1981" r:id="rId29"/>
    <p:sldId id="682" r:id="rId30"/>
    <p:sldId id="683" r:id="rId31"/>
    <p:sldId id="684" r:id="rId32"/>
    <p:sldId id="685" r:id="rId33"/>
    <p:sldId id="686" r:id="rId34"/>
    <p:sldId id="687" r:id="rId35"/>
    <p:sldId id="688" r:id="rId36"/>
    <p:sldId id="2067" r:id="rId37"/>
    <p:sldId id="1983" r:id="rId38"/>
    <p:sldId id="668" r:id="rId39"/>
    <p:sldId id="669" r:id="rId40"/>
    <p:sldId id="2061" r:id="rId41"/>
    <p:sldId id="670" r:id="rId42"/>
    <p:sldId id="671" r:id="rId43"/>
    <p:sldId id="672" r:id="rId44"/>
    <p:sldId id="673" r:id="rId45"/>
    <p:sldId id="674" r:id="rId46"/>
    <p:sldId id="675" r:id="rId47"/>
    <p:sldId id="1968" r:id="rId48"/>
    <p:sldId id="2047" r:id="rId49"/>
    <p:sldId id="1996" r:id="rId50"/>
    <p:sldId id="1990" r:id="rId51"/>
    <p:sldId id="2007" r:id="rId52"/>
    <p:sldId id="2042" r:id="rId53"/>
    <p:sldId id="2045" r:id="rId54"/>
    <p:sldId id="1994" r:id="rId55"/>
    <p:sldId id="2048" r:id="rId56"/>
    <p:sldId id="2049" r:id="rId57"/>
    <p:sldId id="2057" r:id="rId58"/>
    <p:sldId id="2050" r:id="rId59"/>
    <p:sldId id="1998" r:id="rId60"/>
    <p:sldId id="2002" r:id="rId61"/>
    <p:sldId id="1999" r:id="rId62"/>
    <p:sldId id="2018" r:id="rId63"/>
    <p:sldId id="2019" r:id="rId64"/>
    <p:sldId id="2005" r:id="rId65"/>
    <p:sldId id="1969" r:id="rId66"/>
    <p:sldId id="2006" r:id="rId67"/>
    <p:sldId id="628" r:id="rId68"/>
    <p:sldId id="1971" r:id="rId69"/>
    <p:sldId id="1972" r:id="rId70"/>
    <p:sldId id="1974" r:id="rId71"/>
    <p:sldId id="2076" r:id="rId72"/>
    <p:sldId id="632" r:id="rId73"/>
    <p:sldId id="2029" r:id="rId74"/>
    <p:sldId id="2028" r:id="rId75"/>
    <p:sldId id="1977" r:id="rId76"/>
    <p:sldId id="2030" r:id="rId77"/>
    <p:sldId id="2068" r:id="rId78"/>
    <p:sldId id="1979" r:id="rId79"/>
    <p:sldId id="2084" r:id="rId80"/>
    <p:sldId id="2085" r:id="rId81"/>
    <p:sldId id="2052" r:id="rId82"/>
    <p:sldId id="1970" r:id="rId83"/>
    <p:sldId id="2032" r:id="rId84"/>
    <p:sldId id="1997" r:id="rId85"/>
    <p:sldId id="1985" r:id="rId86"/>
    <p:sldId id="634" r:id="rId87"/>
    <p:sldId id="2012" r:id="rId88"/>
    <p:sldId id="2013" r:id="rId89"/>
    <p:sldId id="1987" r:id="rId90"/>
    <p:sldId id="2033" r:id="rId91"/>
    <p:sldId id="2072" r:id="rId92"/>
    <p:sldId id="2078" r:id="rId93"/>
    <p:sldId id="2075" r:id="rId94"/>
    <p:sldId id="2055" r:id="rId95"/>
    <p:sldId id="2056" r:id="rId96"/>
    <p:sldId id="1991" r:id="rId97"/>
    <p:sldId id="2034" r:id="rId98"/>
    <p:sldId id="2082" r:id="rId99"/>
    <p:sldId id="2083" r:id="rId100"/>
    <p:sldId id="1978" r:id="rId101"/>
    <p:sldId id="2062" r:id="rId102"/>
    <p:sldId id="2063" r:id="rId103"/>
    <p:sldId id="2036" r:id="rId104"/>
    <p:sldId id="2037" r:id="rId105"/>
    <p:sldId id="2038" r:id="rId106"/>
    <p:sldId id="2039" r:id="rId107"/>
    <p:sldId id="2040" r:id="rId108"/>
    <p:sldId id="2041" r:id="rId109"/>
    <p:sldId id="2043" r:id="rId110"/>
    <p:sldId id="2044" r:id="rId111"/>
    <p:sldId id="2035" r:id="rId112"/>
    <p:sldId id="2064" r:id="rId113"/>
    <p:sldId id="2004" r:id="rId114"/>
    <p:sldId id="2008" r:id="rId115"/>
    <p:sldId id="2027" r:id="rId116"/>
    <p:sldId id="2009" r:id="rId117"/>
    <p:sldId id="2011" r:id="rId118"/>
    <p:sldId id="2010" r:id="rId119"/>
    <p:sldId id="2016" r:id="rId120"/>
    <p:sldId id="2069" r:id="rId121"/>
    <p:sldId id="2020" r:id="rId122"/>
    <p:sldId id="2021" r:id="rId123"/>
    <p:sldId id="2070" r:id="rId124"/>
    <p:sldId id="2071" r:id="rId125"/>
    <p:sldId id="2022" r:id="rId126"/>
    <p:sldId id="2024" r:id="rId127"/>
    <p:sldId id="2023" r:id="rId128"/>
    <p:sldId id="2026" r:id="rId129"/>
    <p:sldId id="2014" r:id="rId130"/>
    <p:sldId id="2015" r:id="rId131"/>
    <p:sldId id="2081" r:id="rId132"/>
    <p:sldId id="2053" r:id="rId133"/>
  </p:sldIdLst>
  <p:sldSz cx="9144000" cy="6858000" type="screen4x3"/>
  <p:notesSz cx="6858000" cy="98742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082" autoAdjust="0"/>
  </p:normalViewPr>
  <p:slideViewPr>
    <p:cSldViewPr>
      <p:cViewPr varScale="1">
        <p:scale>
          <a:sx n="83" d="100"/>
          <a:sy n="83" d="100"/>
        </p:scale>
        <p:origin x="708" y="280"/>
      </p:cViewPr>
      <p:guideLst>
        <p:guide orient="horz" pos="2160"/>
        <p:guide pos="2880"/>
      </p:guideLst>
    </p:cSldViewPr>
  </p:slideViewPr>
  <p:outlineViewPr>
    <p:cViewPr>
      <p:scale>
        <a:sx n="33" d="100"/>
        <a:sy n="33" d="100"/>
      </p:scale>
      <p:origin x="0" y="-115928"/>
    </p:cViewPr>
  </p:outlineViewPr>
  <p:notesTextViewPr>
    <p:cViewPr>
      <p:scale>
        <a:sx n="100" d="100"/>
        <a:sy n="100" d="100"/>
      </p:scale>
      <p:origin x="0" y="0"/>
    </p:cViewPr>
  </p:notesTextViewPr>
  <p:sorterViewPr>
    <p:cViewPr varScale="1">
      <p:scale>
        <a:sx n="1" d="1"/>
        <a:sy n="1" d="1"/>
      </p:scale>
      <p:origin x="0" y="-41072"/>
    </p:cViewPr>
  </p:sorterViewPr>
  <p:notesViewPr>
    <p:cSldViewPr>
      <p:cViewPr varScale="1">
        <p:scale>
          <a:sx n="37" d="100"/>
          <a:sy n="37" d="100"/>
        </p:scale>
        <p:origin x="-2412" y="-68"/>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F52572A2-4042-4142-E082-F6369DDCB7A9}"/>
              </a:ext>
            </a:extLst>
          </p:cNvPr>
          <p:cNvSpPr>
            <a:spLocks noGrp="1" noChangeArrowheads="1"/>
          </p:cNvSpPr>
          <p:nvPr>
            <p:ph type="hdr" sz="quarter"/>
          </p:nvPr>
        </p:nvSpPr>
        <p:spPr bwMode="auto">
          <a:xfrm>
            <a:off x="0" y="1"/>
            <a:ext cx="2971431" cy="549178"/>
          </a:xfrm>
          <a:prstGeom prst="rect">
            <a:avLst/>
          </a:prstGeom>
          <a:noFill/>
          <a:ln w="9525">
            <a:noFill/>
            <a:miter lim="800000"/>
            <a:headEnd/>
            <a:tailEnd/>
          </a:ln>
          <a:effectLst/>
        </p:spPr>
        <p:txBody>
          <a:bodyPr vert="horz" wrap="square" lIns="91839" tIns="45918" rIns="91839" bIns="45918" numCol="1" anchor="t" anchorCtr="0" compatLnSpc="1">
            <a:prstTxWarp prst="textNoShape">
              <a:avLst/>
            </a:prstTxWarp>
          </a:bodyPr>
          <a:lstStyle>
            <a:lvl1pPr>
              <a:defRPr sz="1200"/>
            </a:lvl1pPr>
          </a:lstStyle>
          <a:p>
            <a:pPr>
              <a:defRPr/>
            </a:pPr>
            <a:endParaRPr lang="en-US"/>
          </a:p>
        </p:txBody>
      </p:sp>
      <p:sp>
        <p:nvSpPr>
          <p:cNvPr id="145411" name="Rectangle 3">
            <a:extLst>
              <a:ext uri="{FF2B5EF4-FFF2-40B4-BE49-F238E27FC236}">
                <a16:creationId xmlns:a16="http://schemas.microsoft.com/office/drawing/2014/main" id="{351260B2-B3A5-F328-359A-4C11DC7AC4AC}"/>
              </a:ext>
            </a:extLst>
          </p:cNvPr>
          <p:cNvSpPr>
            <a:spLocks noGrp="1" noChangeArrowheads="1"/>
          </p:cNvSpPr>
          <p:nvPr>
            <p:ph type="dt" sz="quarter" idx="1"/>
          </p:nvPr>
        </p:nvSpPr>
        <p:spPr bwMode="auto">
          <a:xfrm>
            <a:off x="3886569" y="1"/>
            <a:ext cx="2971431" cy="549178"/>
          </a:xfrm>
          <a:prstGeom prst="rect">
            <a:avLst/>
          </a:prstGeom>
          <a:noFill/>
          <a:ln w="9525">
            <a:noFill/>
            <a:miter lim="800000"/>
            <a:headEnd/>
            <a:tailEnd/>
          </a:ln>
          <a:effectLst/>
        </p:spPr>
        <p:txBody>
          <a:bodyPr vert="horz" wrap="square" lIns="91839" tIns="45918" rIns="91839" bIns="45918" numCol="1" anchor="t" anchorCtr="0" compatLnSpc="1">
            <a:prstTxWarp prst="textNoShape">
              <a:avLst/>
            </a:prstTxWarp>
          </a:bodyPr>
          <a:lstStyle>
            <a:lvl1pPr algn="r">
              <a:defRPr sz="1200"/>
            </a:lvl1pPr>
          </a:lstStyle>
          <a:p>
            <a:pPr>
              <a:defRPr/>
            </a:pPr>
            <a:endParaRPr lang="en-US"/>
          </a:p>
        </p:txBody>
      </p:sp>
      <p:sp>
        <p:nvSpPr>
          <p:cNvPr id="145412" name="Rectangle 4">
            <a:extLst>
              <a:ext uri="{FF2B5EF4-FFF2-40B4-BE49-F238E27FC236}">
                <a16:creationId xmlns:a16="http://schemas.microsoft.com/office/drawing/2014/main" id="{5EC156A2-2BF6-91F7-84FC-4394A88C22FA}"/>
              </a:ext>
            </a:extLst>
          </p:cNvPr>
          <p:cNvSpPr>
            <a:spLocks noGrp="1" noChangeArrowheads="1"/>
          </p:cNvSpPr>
          <p:nvPr>
            <p:ph type="ftr" sz="quarter" idx="2"/>
          </p:nvPr>
        </p:nvSpPr>
        <p:spPr bwMode="auto">
          <a:xfrm>
            <a:off x="0" y="9325072"/>
            <a:ext cx="2971431" cy="549178"/>
          </a:xfrm>
          <a:prstGeom prst="rect">
            <a:avLst/>
          </a:prstGeom>
          <a:noFill/>
          <a:ln w="9525">
            <a:noFill/>
            <a:miter lim="800000"/>
            <a:headEnd/>
            <a:tailEnd/>
          </a:ln>
          <a:effectLst/>
        </p:spPr>
        <p:txBody>
          <a:bodyPr vert="horz" wrap="square" lIns="91839" tIns="45918" rIns="91839" bIns="45918" numCol="1" anchor="b" anchorCtr="0" compatLnSpc="1">
            <a:prstTxWarp prst="textNoShape">
              <a:avLst/>
            </a:prstTxWarp>
          </a:bodyPr>
          <a:lstStyle>
            <a:lvl1pPr>
              <a:defRPr sz="1200"/>
            </a:lvl1pPr>
          </a:lstStyle>
          <a:p>
            <a:pPr>
              <a:defRPr/>
            </a:pPr>
            <a:endParaRPr lang="en-US"/>
          </a:p>
        </p:txBody>
      </p:sp>
      <p:sp>
        <p:nvSpPr>
          <p:cNvPr id="145413" name="Rectangle 5">
            <a:extLst>
              <a:ext uri="{FF2B5EF4-FFF2-40B4-BE49-F238E27FC236}">
                <a16:creationId xmlns:a16="http://schemas.microsoft.com/office/drawing/2014/main" id="{C7B53597-B8F2-1ECF-18B6-98115771C205}"/>
              </a:ext>
            </a:extLst>
          </p:cNvPr>
          <p:cNvSpPr>
            <a:spLocks noGrp="1" noChangeArrowheads="1"/>
          </p:cNvSpPr>
          <p:nvPr>
            <p:ph type="sldNum" sz="quarter" idx="3"/>
          </p:nvPr>
        </p:nvSpPr>
        <p:spPr bwMode="auto">
          <a:xfrm>
            <a:off x="3886569" y="9325072"/>
            <a:ext cx="2971431" cy="549178"/>
          </a:xfrm>
          <a:prstGeom prst="rect">
            <a:avLst/>
          </a:prstGeom>
          <a:noFill/>
          <a:ln w="9525">
            <a:noFill/>
            <a:miter lim="800000"/>
            <a:headEnd/>
            <a:tailEnd/>
          </a:ln>
          <a:effectLst/>
        </p:spPr>
        <p:txBody>
          <a:bodyPr vert="horz" wrap="square" lIns="91839" tIns="45918" rIns="91839" bIns="45918" numCol="1" anchor="b" anchorCtr="0" compatLnSpc="1">
            <a:prstTxWarp prst="textNoShape">
              <a:avLst/>
            </a:prstTxWarp>
          </a:bodyPr>
          <a:lstStyle>
            <a:lvl1pPr algn="r">
              <a:defRPr sz="1200"/>
            </a:lvl1pPr>
          </a:lstStyle>
          <a:p>
            <a:pPr>
              <a:defRPr/>
            </a:pPr>
            <a:fld id="{0507E980-DF66-4A98-A705-46D87514C25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FC040259-B830-C53F-1D6B-292D4B3C6458}"/>
              </a:ext>
            </a:extLst>
          </p:cNvPr>
          <p:cNvSpPr>
            <a:spLocks noGrp="1" noChangeArrowheads="1"/>
          </p:cNvSpPr>
          <p:nvPr>
            <p:ph type="hdr" sz="quarter"/>
          </p:nvPr>
        </p:nvSpPr>
        <p:spPr bwMode="auto">
          <a:xfrm>
            <a:off x="0" y="0"/>
            <a:ext cx="2971431" cy="494417"/>
          </a:xfrm>
          <a:prstGeom prst="rect">
            <a:avLst/>
          </a:prstGeom>
          <a:noFill/>
          <a:ln w="9525">
            <a:noFill/>
            <a:miter lim="800000"/>
            <a:headEnd/>
            <a:tailEnd/>
          </a:ln>
          <a:effectLst/>
        </p:spPr>
        <p:txBody>
          <a:bodyPr vert="horz" wrap="square" lIns="91839" tIns="45918" rIns="91839" bIns="45918" numCol="1" anchor="t" anchorCtr="0" compatLnSpc="1">
            <a:prstTxWarp prst="textNoShape">
              <a:avLst/>
            </a:prstTxWarp>
          </a:bodyPr>
          <a:lstStyle>
            <a:lvl1pPr>
              <a:defRPr sz="1200"/>
            </a:lvl1pPr>
          </a:lstStyle>
          <a:p>
            <a:pPr>
              <a:defRPr/>
            </a:pPr>
            <a:endParaRPr lang="en-GB"/>
          </a:p>
        </p:txBody>
      </p:sp>
      <p:sp>
        <p:nvSpPr>
          <p:cNvPr id="148483" name="Rectangle 3">
            <a:extLst>
              <a:ext uri="{FF2B5EF4-FFF2-40B4-BE49-F238E27FC236}">
                <a16:creationId xmlns:a16="http://schemas.microsoft.com/office/drawing/2014/main" id="{C9FB5989-2921-CADB-8DEF-094307D9A468}"/>
              </a:ext>
            </a:extLst>
          </p:cNvPr>
          <p:cNvSpPr>
            <a:spLocks noGrp="1" noChangeArrowheads="1"/>
          </p:cNvSpPr>
          <p:nvPr>
            <p:ph type="dt" idx="1"/>
          </p:nvPr>
        </p:nvSpPr>
        <p:spPr bwMode="auto">
          <a:xfrm>
            <a:off x="3886569" y="0"/>
            <a:ext cx="2969850" cy="494417"/>
          </a:xfrm>
          <a:prstGeom prst="rect">
            <a:avLst/>
          </a:prstGeom>
          <a:noFill/>
          <a:ln w="9525">
            <a:noFill/>
            <a:miter lim="800000"/>
            <a:headEnd/>
            <a:tailEnd/>
          </a:ln>
          <a:effectLst/>
        </p:spPr>
        <p:txBody>
          <a:bodyPr vert="horz" wrap="square" lIns="91839" tIns="45918" rIns="91839" bIns="45918" numCol="1" anchor="t" anchorCtr="0" compatLnSpc="1">
            <a:prstTxWarp prst="textNoShape">
              <a:avLst/>
            </a:prstTxWarp>
          </a:bodyPr>
          <a:lstStyle>
            <a:lvl1pPr algn="r">
              <a:defRPr sz="1200"/>
            </a:lvl1pPr>
          </a:lstStyle>
          <a:p>
            <a:pPr>
              <a:defRPr/>
            </a:pPr>
            <a:endParaRPr lang="en-GB"/>
          </a:p>
        </p:txBody>
      </p:sp>
      <p:sp>
        <p:nvSpPr>
          <p:cNvPr id="49156" name="Rectangle 4">
            <a:extLst>
              <a:ext uri="{FF2B5EF4-FFF2-40B4-BE49-F238E27FC236}">
                <a16:creationId xmlns:a16="http://schemas.microsoft.com/office/drawing/2014/main" id="{0458409D-B51B-C9EC-6542-3BD295FE9A4C}"/>
              </a:ext>
            </a:extLst>
          </p:cNvPr>
          <p:cNvSpPr>
            <a:spLocks noGrp="1" noRot="1" noChangeAspect="1" noChangeArrowheads="1" noTextEdit="1"/>
          </p:cNvSpPr>
          <p:nvPr>
            <p:ph type="sldImg" idx="2"/>
          </p:nvPr>
        </p:nvSpPr>
        <p:spPr bwMode="auto">
          <a:xfrm>
            <a:off x="960438" y="741363"/>
            <a:ext cx="4935537"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a:extLst>
              <a:ext uri="{FF2B5EF4-FFF2-40B4-BE49-F238E27FC236}">
                <a16:creationId xmlns:a16="http://schemas.microsoft.com/office/drawing/2014/main" id="{EBC881B1-6073-6D0B-E99D-432623565A85}"/>
              </a:ext>
            </a:extLst>
          </p:cNvPr>
          <p:cNvSpPr>
            <a:spLocks noGrp="1" noChangeArrowheads="1"/>
          </p:cNvSpPr>
          <p:nvPr>
            <p:ph type="body" sz="quarter" idx="3"/>
          </p:nvPr>
        </p:nvSpPr>
        <p:spPr bwMode="auto">
          <a:xfrm>
            <a:off x="685958" y="4690699"/>
            <a:ext cx="5486084" cy="4441926"/>
          </a:xfrm>
          <a:prstGeom prst="rect">
            <a:avLst/>
          </a:prstGeom>
          <a:noFill/>
          <a:ln w="9525">
            <a:noFill/>
            <a:miter lim="800000"/>
            <a:headEnd/>
            <a:tailEnd/>
          </a:ln>
          <a:effectLst/>
        </p:spPr>
        <p:txBody>
          <a:bodyPr vert="horz" wrap="square" lIns="91839" tIns="45918" rIns="91839" bIns="4591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8486" name="Rectangle 6">
            <a:extLst>
              <a:ext uri="{FF2B5EF4-FFF2-40B4-BE49-F238E27FC236}">
                <a16:creationId xmlns:a16="http://schemas.microsoft.com/office/drawing/2014/main" id="{95A7DE67-1CCB-610D-E4AB-DF124710E1EA}"/>
              </a:ext>
            </a:extLst>
          </p:cNvPr>
          <p:cNvSpPr>
            <a:spLocks noGrp="1" noChangeArrowheads="1"/>
          </p:cNvSpPr>
          <p:nvPr>
            <p:ph type="ftr" sz="quarter" idx="4"/>
          </p:nvPr>
        </p:nvSpPr>
        <p:spPr bwMode="auto">
          <a:xfrm>
            <a:off x="0" y="9378268"/>
            <a:ext cx="2971431" cy="494417"/>
          </a:xfrm>
          <a:prstGeom prst="rect">
            <a:avLst/>
          </a:prstGeom>
          <a:noFill/>
          <a:ln w="9525">
            <a:noFill/>
            <a:miter lim="800000"/>
            <a:headEnd/>
            <a:tailEnd/>
          </a:ln>
          <a:effectLst/>
        </p:spPr>
        <p:txBody>
          <a:bodyPr vert="horz" wrap="square" lIns="91839" tIns="45918" rIns="91839" bIns="45918" numCol="1" anchor="b" anchorCtr="0" compatLnSpc="1">
            <a:prstTxWarp prst="textNoShape">
              <a:avLst/>
            </a:prstTxWarp>
          </a:bodyPr>
          <a:lstStyle>
            <a:lvl1pPr>
              <a:defRPr sz="1200"/>
            </a:lvl1pPr>
          </a:lstStyle>
          <a:p>
            <a:pPr>
              <a:defRPr/>
            </a:pPr>
            <a:endParaRPr lang="en-GB"/>
          </a:p>
        </p:txBody>
      </p:sp>
      <p:sp>
        <p:nvSpPr>
          <p:cNvPr id="148487" name="Rectangle 7">
            <a:extLst>
              <a:ext uri="{FF2B5EF4-FFF2-40B4-BE49-F238E27FC236}">
                <a16:creationId xmlns:a16="http://schemas.microsoft.com/office/drawing/2014/main" id="{3E2697B8-3C25-D3D8-8249-3380291DC81A}"/>
              </a:ext>
            </a:extLst>
          </p:cNvPr>
          <p:cNvSpPr>
            <a:spLocks noGrp="1" noChangeArrowheads="1"/>
          </p:cNvSpPr>
          <p:nvPr>
            <p:ph type="sldNum" sz="quarter" idx="5"/>
          </p:nvPr>
        </p:nvSpPr>
        <p:spPr bwMode="auto">
          <a:xfrm>
            <a:off x="3886569" y="9378268"/>
            <a:ext cx="2969850" cy="494417"/>
          </a:xfrm>
          <a:prstGeom prst="rect">
            <a:avLst/>
          </a:prstGeom>
          <a:noFill/>
          <a:ln w="9525">
            <a:noFill/>
            <a:miter lim="800000"/>
            <a:headEnd/>
            <a:tailEnd/>
          </a:ln>
          <a:effectLst/>
        </p:spPr>
        <p:txBody>
          <a:bodyPr vert="horz" wrap="square" lIns="91839" tIns="45918" rIns="91839" bIns="45918" numCol="1" anchor="b" anchorCtr="0" compatLnSpc="1">
            <a:prstTxWarp prst="textNoShape">
              <a:avLst/>
            </a:prstTxWarp>
          </a:bodyPr>
          <a:lstStyle>
            <a:lvl1pPr algn="r">
              <a:defRPr sz="1200"/>
            </a:lvl1pPr>
          </a:lstStyle>
          <a:p>
            <a:pPr>
              <a:defRPr/>
            </a:pPr>
            <a:fld id="{C3A5C48A-5892-4A71-82DB-97DE8146515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90FB2-C1C7-4D2E-C39F-46B66971E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08756-F25B-7DFE-BC05-682EF4CB9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76046-0210-C4F7-2BCC-43074469B76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SUB = Substance use disorder,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BED= binge eating disorder</a:t>
            </a:r>
          </a:p>
          <a:p>
            <a:endParaRPr lang="en-GB" dirty="0"/>
          </a:p>
        </p:txBody>
      </p:sp>
      <p:sp>
        <p:nvSpPr>
          <p:cNvPr id="4" name="Slide Number Placeholder 3">
            <a:extLst>
              <a:ext uri="{FF2B5EF4-FFF2-40B4-BE49-F238E27FC236}">
                <a16:creationId xmlns:a16="http://schemas.microsoft.com/office/drawing/2014/main" id="{991493D6-66D9-CF1D-295A-D9C65F7BFBDF}"/>
              </a:ext>
            </a:extLst>
          </p:cNvPr>
          <p:cNvSpPr>
            <a:spLocks noGrp="1"/>
          </p:cNvSpPr>
          <p:nvPr>
            <p:ph type="sldNum" sz="quarter" idx="5"/>
          </p:nvPr>
        </p:nvSpPr>
        <p:spPr/>
        <p:txBody>
          <a:bodyPr/>
          <a:lstStyle/>
          <a:p>
            <a:pPr>
              <a:defRPr/>
            </a:pPr>
            <a:fld id="{C3A5C48A-5892-4A71-82DB-97DE8146515E}" type="slidenum">
              <a:rPr lang="en-GB" altLang="en-US" smtClean="0"/>
              <a:pPr>
                <a:defRPr/>
              </a:pPr>
              <a:t>7</a:t>
            </a:fld>
            <a:endParaRPr lang="en-GB" altLang="en-US"/>
          </a:p>
        </p:txBody>
      </p:sp>
    </p:spTree>
    <p:extLst>
      <p:ext uri="{BB962C8B-B14F-4D97-AF65-F5344CB8AC3E}">
        <p14:creationId xmlns:p14="http://schemas.microsoft.com/office/powerpoint/2010/main" val="29258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used three categories of childhood abuse: (2 questions), (2 questions), or (4 questions). There</a:t>
            </a:r>
          </a:p>
          <a:p>
            <a:r>
              <a:rPr lang="en-GB" dirty="0"/>
              <a:t>were four categories of exposure to household dysfunction during childhood: </a:t>
            </a:r>
          </a:p>
          <a:p>
            <a:r>
              <a:rPr lang="en-GB" dirty="0"/>
              <a:t>(defined by 2 questions), (2 questions),</a:t>
            </a:r>
          </a:p>
          <a:p>
            <a:r>
              <a:rPr lang="en-GB" dirty="0"/>
              <a:t>(4 questions), and (1 question) in the household. Respondents were defined as exposed to a category if they responded “yes” to 1 or more of the</a:t>
            </a:r>
          </a:p>
          <a:p>
            <a:r>
              <a:rPr lang="en-GB" dirty="0"/>
              <a:t>questions in that category. The prevalence of positive</a:t>
            </a:r>
          </a:p>
          <a:p>
            <a:r>
              <a:rPr lang="en-GB" dirty="0"/>
              <a:t>responses to the individual questions and the category</a:t>
            </a:r>
          </a:p>
          <a:p>
            <a:r>
              <a:rPr lang="en-GB" dirty="0" err="1"/>
              <a:t>prevalences</a:t>
            </a:r>
            <a:r>
              <a:rPr lang="en-GB" dirty="0"/>
              <a:t> are shown in Table 1.</a:t>
            </a:r>
          </a:p>
          <a:p>
            <a:r>
              <a:rPr lang="en-GB" dirty="0"/>
              <a:t>We used these for our analysis. The</a:t>
            </a:r>
          </a:p>
          <a:p>
            <a:r>
              <a:rPr lang="en-GB" dirty="0"/>
              <a:t>measure of childhood exposure that we used was simply</a:t>
            </a:r>
          </a:p>
          <a:p>
            <a:r>
              <a:rPr lang="en-GB" dirty="0"/>
              <a:t>the sum of the categories with an exposure; thus the</a:t>
            </a:r>
          </a:p>
          <a:p>
            <a:r>
              <a:rPr lang="en-GB" dirty="0"/>
              <a:t>possible number of exposures ranged from 0 (unexposed) to 7 (exposed to all categories).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DFC78-80BC-49B2-BF6A-F54F127FA9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48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initiation of alcohol use. Efforts to prevent underage drinking may not be effective unless ACEs are addressed as a contributing factor. Underage drinking prevention programs may not work as intended unless they help youth recognize and cope with stressors of abuse, household dysfunction, and other adverse experiences. Learn more from a 2008 study on how ACEs can predict earlier age of drinking onset. (link is external)</a:t>
            </a:r>
          </a:p>
          <a:p>
            <a:r>
              <a:rPr lang="en-GB" dirty="0"/>
              <a:t>Higher risk of mental and substance use disorders as an older adult (50+ years). ACEs such as childhood abuse (physical, sexual, psychological) and parental substance abuse are associated with a higher risk of developing a substance use disorder. Learn more from a 2017 study on adverse childhood experiences and mental and substance use disorders as an adult (link is external).</a:t>
            </a:r>
          </a:p>
          <a:p>
            <a:r>
              <a:rPr lang="en-GB" dirty="0"/>
              <a:t>Continued tobacco use during adulthood. Prevalence ratios for current and ever smoking increased as ACEs scores increased, according to a 2011 study on ACEs and smoking status.</a:t>
            </a:r>
          </a:p>
          <a:p>
            <a:r>
              <a:rPr lang="en-GB" dirty="0"/>
              <a:t>Prescription drug use. For every additional ACE score, the rate of number of prescription drugs used increased by 62%, according to a 2017 study of adverse childhood experiences and adolescent prescription drug use. (link is external)</a:t>
            </a:r>
          </a:p>
          <a:p>
            <a:r>
              <a:rPr lang="en-GB" dirty="0"/>
              <a:t>Lifetime illicit drug use, drug dependency, and self-reported addiction. Each ACE increased the likelihood of early initiation into illicit drug use by 2- to 4-fold, according to a 2003 study on childhood abuse, neglect, and household dysfunction and the risk of illicit drug 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DFC78-80BC-49B2-BF6A-F54F127FA9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09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https://www.samhsa.gov/capt/practicing-effective-prevention/prevention-behavioral-health/adverse-childhood-experiences</a:t>
            </a:r>
          </a:p>
          <a:p>
            <a:r>
              <a:rPr lang="en-GB" dirty="0"/>
              <a:t>The Adverse Childhood Experiences Study (ACE Study) is a research study conducted by the American health maintenance organization Kaiser Permanente and the </a:t>
            </a:r>
            <a:r>
              <a:rPr lang="en-GB" dirty="0" err="1"/>
              <a:t>Centers</a:t>
            </a:r>
            <a:r>
              <a:rPr lang="en-GB" dirty="0"/>
              <a:t> for Disease Control and Prevention.[1] Participants were recruited to the study between 1995 and 1997 and have been in long-term follow up for health outcomes. The study has demonstrated an association of adverse childhood experiences (ACEs) (aka childhood trauma) with health and social problems across the lifespan.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DFC78-80BC-49B2-BF6A-F54F127FA9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15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Disorganised Attachment: too preoccupied with own issues/trauma or don’t know how to be an adult &amp; want child to comfort them. </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38</a:t>
            </a:fld>
            <a:endParaRPr lang="en-GB" altLang="en-US"/>
          </a:p>
        </p:txBody>
      </p:sp>
    </p:spTree>
    <p:extLst>
      <p:ext uri="{BB962C8B-B14F-4D97-AF65-F5344CB8AC3E}">
        <p14:creationId xmlns:p14="http://schemas.microsoft.com/office/powerpoint/2010/main" val="235926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52</a:t>
            </a:fld>
            <a:endParaRPr lang="en-GB" altLang="en-US"/>
          </a:p>
        </p:txBody>
      </p:sp>
    </p:spTree>
    <p:extLst>
      <p:ext uri="{BB962C8B-B14F-4D97-AF65-F5344CB8AC3E}">
        <p14:creationId xmlns:p14="http://schemas.microsoft.com/office/powerpoint/2010/main" val="158699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Maternal childbirth-related PTSD and/or PTSD symptoms (CB-PTSD(s)) can be defined as the occurrence of PTSD symptoms in mothers who experienced themselves and/or their child as being in actual or threatening danger of death or severe injury during childbirth. The mean prevalence of maternal CB-PTSD is estimated to be 4.7 % [10].</a:t>
            </a:r>
          </a:p>
          <a:p>
            <a:r>
              <a:rPr lang="en-GB" dirty="0"/>
              <a:t>The subjective birth experience is more important in determining women's psychological responses to birth than objective events of </a:t>
            </a:r>
            <a:r>
              <a:rPr lang="en-GB" dirty="0" err="1"/>
              <a:t>labor</a:t>
            </a:r>
            <a:r>
              <a:rPr lang="en-GB" dirty="0"/>
              <a:t> (</a:t>
            </a:r>
            <a:r>
              <a:rPr lang="en-GB" dirty="0" err="1"/>
              <a:t>Garthus</a:t>
            </a:r>
            <a:r>
              <a:rPr lang="en-GB" dirty="0"/>
              <a:t>-Niegel et al., 2013, 2014; Ozer et al., 2003).</a:t>
            </a:r>
          </a:p>
          <a:p>
            <a:r>
              <a:rPr lang="en-GB" dirty="0"/>
              <a:t>Postpartum posttraumatic stress disorder (PTSD) following a traumatic birth experience, has particularly attracted increasing attention (Alcorn et al., 2010; Ayers and Pickering, 2001). There are varying estimates of the prevalence of postpartum PTSD, with studies reporting from 0% to 8% in normal populations (</a:t>
            </a:r>
            <a:r>
              <a:rPr lang="en-GB" dirty="0" err="1"/>
              <a:t>Adewuya</a:t>
            </a:r>
            <a:r>
              <a:rPr lang="en-GB" dirty="0"/>
              <a:t> et al., 2006; Alcorn et al., 2010; Ayers et al., 2009; </a:t>
            </a:r>
            <a:r>
              <a:rPr lang="en-GB" dirty="0" err="1"/>
              <a:t>Czarnocka</a:t>
            </a:r>
            <a:r>
              <a:rPr lang="en-GB" dirty="0"/>
              <a:t> and Slade, </a:t>
            </a:r>
            <a:r>
              <a:rPr lang="en-GB" dirty="0" err="1"/>
              <a:t>2000;Soet</a:t>
            </a:r>
            <a:r>
              <a:rPr lang="en-GB" dirty="0"/>
              <a:t> et al., 2003; White et al., 2006; </a:t>
            </a:r>
            <a:r>
              <a:rPr lang="en-GB" dirty="0" err="1"/>
              <a:t>Wijma</a:t>
            </a:r>
            <a:r>
              <a:rPr lang="en-GB" dirty="0"/>
              <a:t> et al., 1997) and around 20% to 29% in high-risk groups such as women who have severe complications during pregnancy and </a:t>
            </a:r>
            <a:r>
              <a:rPr lang="en-GB" dirty="0" err="1"/>
              <a:t>labor</a:t>
            </a:r>
            <a:r>
              <a:rPr lang="en-GB" dirty="0"/>
              <a:t> or </a:t>
            </a:r>
            <a:r>
              <a:rPr lang="en-GB" dirty="0" err="1"/>
              <a:t>fetal</a:t>
            </a:r>
            <a:r>
              <a:rPr lang="en-GB" dirty="0"/>
              <a:t> or infant loss (Poel et al., 2009; Turton et al., 2001). Studies that recruit mothers from the community and exclude women with pre-existing PTSD or depression in pregnancy provide converging evidence that the incidence is likely to be between 1 and 3% (Alcorn et al., 2010; Ayers and Pickering, 2001).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9077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small number of the included studies showed that the percentage of people who developed an ASD during their hospital stay or 1 month after MI was between 0% and 26% (Castilla &amp; Vázquez, 2011; Fortin et al., 2013; Gao et al., 2015; Ginzburg &amp; Ein-Dor, 2011; Meister et al., 2015; Meister, Weber, et al., 2016). The prevalence rates for ASD tended to be higher when self-report questionnaires were used (0%–26%) versus when diagnostic interviews were used (2.6%–3.6%). As with ASD prevalence rates, PTSD prevalence rates secondary to an MI event were higher when measured using self-administered questionnaires versus structured diagnostic interviews. For example, the prevalence rates of post-MI PTSD assessed using self-administered questionnaires ranged from 3% to 19%. More generally, results reported in a meta-analysis study (N = 2,383) showed a PTSD prevalence of 12% when assessed an average of 5 months after an acute coronary event; these rates were estimated to be 16% when measured using self-administered questionnaires and 4% when measured using structured diagnostic clinical interviews (Edmondson et al., 2012).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682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potential for PTSD due to life-threatening illness has been studied most in cancer, acute coronary syndrome (ACS; myocardial infarction or unstable angina), and increasingly, stroke patients. While individual studies offer prevalence estimates for medically-induced PTSD that vary widely, from 0% to more than 30%, large observational studies and </a:t>
            </a:r>
            <a:r>
              <a:rPr lang="en-GB" dirty="0" err="1"/>
              <a:t>metaanalytic</a:t>
            </a:r>
            <a:r>
              <a:rPr lang="en-GB" dirty="0"/>
              <a:t> estimates within each literature have returned fairly consistent estimates of approximately 12-25% (Edmondson &amp; Cohen, 2013; Edmondson et al., 2012; Edmondson, Richardson, et al., 2013).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527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558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mn-cs"/>
              </a:rPr>
              <a:t>Edmondson D. An enduring somatic threat model of posttraumatic stress disorder due to acute life‐threatening medical events. Social and Personality Psychology Compass. 2014 </a:t>
            </a:r>
            <a:r>
              <a:rPr lang="en-GB" sz="1200" kern="1200" dirty="0" err="1">
                <a:solidFill>
                  <a:schemeClr val="tx1"/>
                </a:solidFill>
                <a:effectLst/>
                <a:latin typeface="Times New Roman" pitchFamily="18" charset="0"/>
                <a:ea typeface="+mn-ea"/>
                <a:cs typeface="+mn-cs"/>
              </a:rPr>
              <a:t>Mar;8</a:t>
            </a:r>
            <a:r>
              <a:rPr lang="en-GB" sz="1200" kern="1200" dirty="0">
                <a:solidFill>
                  <a:schemeClr val="tx1"/>
                </a:solidFill>
                <a:effectLst/>
                <a:latin typeface="Times New Roman" pitchFamily="18" charset="0"/>
                <a:ea typeface="+mn-ea"/>
                <a:cs typeface="+mn-cs"/>
              </a:rPr>
              <a:t>(3):118-34.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091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SUB = Substance use disorder,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BED= binge eating disorder</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8</a:t>
            </a:fld>
            <a:endParaRPr lang="en-GB" altLang="en-US"/>
          </a:p>
        </p:txBody>
      </p:sp>
    </p:spTree>
    <p:extLst>
      <p:ext uri="{BB962C8B-B14F-4D97-AF65-F5344CB8AC3E}">
        <p14:creationId xmlns:p14="http://schemas.microsoft.com/office/powerpoint/2010/main" val="959904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7.8% general population</a:t>
            </a:r>
          </a:p>
          <a:p>
            <a:r>
              <a:rPr lang="en-GB" dirty="0"/>
              <a:t>28.8% at 1 month post trauma</a:t>
            </a:r>
          </a:p>
          <a:p>
            <a:r>
              <a:rPr lang="en-GB" dirty="0"/>
              <a:t>17% at 1 year post trauma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(13% lifetime prevalence of </a:t>
            </a:r>
            <a:r>
              <a:rPr lang="en-GB" sz="1200" dirty="0" err="1"/>
              <a:t>cPTSD</a:t>
            </a: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1982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Dissociative Experiences Scale (DES) and obtained a high average score on all items of XXX (scale range 0-100). The questionnaire lists 28 experiences of daily life and asks the client to circle the number from 0 to 100 which show what percentage of the time they have the experience. The total score is calculated as the average score on all 28 items. Scores ≥ 30 are indicative of severe dissociation, and for Dissociative Identity Disorder (DID) has a sensitivity of 74% and a specificity of 84%. If the score is ≥ 30, and they do not have DID, then 83% will have PTSD, complex PTSD or another dissociative disorder. The average scores for </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66</a:t>
            </a:fld>
            <a:endParaRPr lang="en-GB" altLang="en-US"/>
          </a:p>
        </p:txBody>
      </p:sp>
    </p:spTree>
    <p:extLst>
      <p:ext uri="{BB962C8B-B14F-4D97-AF65-F5344CB8AC3E}">
        <p14:creationId xmlns:p14="http://schemas.microsoft.com/office/powerpoint/2010/main" val="35243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Typically (in addition to PTSD symptoms), it affects people’s perceptions of themselves, e.g. that they are evil, or that they caused it</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70</a:t>
            </a:fld>
            <a:endParaRPr lang="en-GB" altLang="en-US"/>
          </a:p>
        </p:txBody>
      </p:sp>
    </p:spTree>
    <p:extLst>
      <p:ext uri="{BB962C8B-B14F-4D97-AF65-F5344CB8AC3E}">
        <p14:creationId xmlns:p14="http://schemas.microsoft.com/office/powerpoint/2010/main" val="360796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accused of lying when don’t think have done so</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75</a:t>
            </a:fld>
            <a:endParaRPr lang="en-GB" altLang="en-US"/>
          </a:p>
        </p:txBody>
      </p:sp>
    </p:spTree>
    <p:extLst>
      <p:ext uri="{BB962C8B-B14F-4D97-AF65-F5344CB8AC3E}">
        <p14:creationId xmlns:p14="http://schemas.microsoft.com/office/powerpoint/2010/main" val="406954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78</a:t>
            </a:fld>
            <a:endParaRPr lang="en-GB" altLang="en-US"/>
          </a:p>
        </p:txBody>
      </p:sp>
    </p:spTree>
    <p:extLst>
      <p:ext uri="{BB962C8B-B14F-4D97-AF65-F5344CB8AC3E}">
        <p14:creationId xmlns:p14="http://schemas.microsoft.com/office/powerpoint/2010/main" val="240443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81</a:t>
            </a:fld>
            <a:endParaRPr lang="en-GB" altLang="en-US"/>
          </a:p>
        </p:txBody>
      </p:sp>
    </p:spTree>
    <p:extLst>
      <p:ext uri="{BB962C8B-B14F-4D97-AF65-F5344CB8AC3E}">
        <p14:creationId xmlns:p14="http://schemas.microsoft.com/office/powerpoint/2010/main" val="64793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Tedeschi, R.G., &amp; Calhoun, L.G. (1996). The Posttraumatic Growth Inventory: Measuring the positive legacy of trauma. Journal of Traumatic Stress, 9, 455-471</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1262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EMDR for adults with a diagnosis of PTSD or clinically important symptoms of PTSD who have presented between 1 and 3 months after a non-combat-related trauma if the person has a preference for EMDR. [2018] </a:t>
            </a:r>
          </a:p>
          <a:p>
            <a:r>
              <a:rPr lang="en-GB" dirty="0"/>
              <a:t>Offer EMDR to adults with a diagnosis of PTSD or clinically important symptoms of PTSD who have presented more than 3 months after a non-combat-related trauma. [2018] </a:t>
            </a:r>
          </a:p>
          <a:p>
            <a:r>
              <a:rPr lang="en-GB" dirty="0"/>
              <a:t>Consider supported trauma-focused computerised CBT for adults with a diagnosis of PTSD or clinically important symptoms of PTSD who have presented more than 3 months after a traumatic event if they prefer it to face-to-face trauma-focused CBT or EMDR as long as: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534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8247-0421-0951-44FA-A15B65FF1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E7E92-188E-F0F4-7129-9DE1857F9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728B4-5671-B715-AA13-446C034D920B}"/>
              </a:ext>
            </a:extLst>
          </p:cNvPr>
          <p:cNvSpPr>
            <a:spLocks noGrp="1"/>
          </p:cNvSpPr>
          <p:nvPr>
            <p:ph type="body" idx="1"/>
          </p:nvPr>
        </p:nvSpPr>
        <p:spPr/>
        <p:txBody>
          <a:bodyPr/>
          <a:lstStyle/>
          <a:p>
            <a:r>
              <a:rPr lang="en-GB" dirty="0"/>
              <a:t>Consider EMDR for adults with a diagnosis of PTSD or clinically important symptoms of PTSD who have presented between 1 and 3 months after a non-combat-related trauma if the person has a preference for EMDR. [2018] </a:t>
            </a:r>
          </a:p>
          <a:p>
            <a:r>
              <a:rPr lang="en-GB" dirty="0"/>
              <a:t>Offer EMDR to adults with a diagnosis of PTSD or clinically important symptoms of PTSD who have presented more than 3 months after a non-combat-related trauma. [2018] </a:t>
            </a:r>
          </a:p>
          <a:p>
            <a:r>
              <a:rPr lang="en-GB" dirty="0"/>
              <a:t>Consider supported trauma-focused computerised CBT for adults with a diagnosis of PTSD or clinically important symptoms of PTSD who have presented more than 3 months after a traumatic event if they prefer it to face-to-face trauma-focused CBT or EMDR as long as: </a:t>
            </a:r>
          </a:p>
        </p:txBody>
      </p:sp>
      <p:sp>
        <p:nvSpPr>
          <p:cNvPr id="4" name="Slide Number Placeholder 3">
            <a:extLst>
              <a:ext uri="{FF2B5EF4-FFF2-40B4-BE49-F238E27FC236}">
                <a16:creationId xmlns:a16="http://schemas.microsoft.com/office/drawing/2014/main" id="{C80D280D-8DD1-403D-2632-05268A6FAF3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6243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C91AF-D412-2487-5124-073BCD644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ECB88-4550-1CF4-37FE-F66CE45BA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99E8F-9EA3-2B0E-9222-669C9FF3E9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60BFDD-A551-F0C2-82D2-D08B2C7BC9C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404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Gastric inhibitory polypeptide (GIP), also known as glucose-dependent insulinotropic polypeptide, is an inhibiting hormone of the secretin family of hormones. While it is a weak inhibitor of gastric acid secretion, its main role, being an incretin, is to stimulate insulin secretion. GIP, along with glucagon-like peptide-1 (GLP-1), belongs to a class of molecules referred to as incretins, which stimulate insulin release on oral food intake.</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9</a:t>
            </a:fld>
            <a:endParaRPr lang="en-GB" altLang="en-US"/>
          </a:p>
        </p:txBody>
      </p:sp>
    </p:spTree>
    <p:extLst>
      <p:ext uri="{BB962C8B-B14F-4D97-AF65-F5344CB8AC3E}">
        <p14:creationId xmlns:p14="http://schemas.microsoft.com/office/powerpoint/2010/main" val="2113688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1C0AC-C383-4ACA-1A8E-8F1078919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87065-77B8-D690-89EF-8875FDBAB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BFDC3-66F1-CD9A-E934-A1CC52E410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FD23D7-2F36-3344-2AAB-8E257D0B02F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A5C48A-5892-4A71-82DB-97DE8146515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377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94</a:t>
            </a:fld>
            <a:endParaRPr lang="en-GB" altLang="en-US"/>
          </a:p>
        </p:txBody>
      </p:sp>
    </p:spTree>
    <p:extLst>
      <p:ext uri="{BB962C8B-B14F-4D97-AF65-F5344CB8AC3E}">
        <p14:creationId xmlns:p14="http://schemas.microsoft.com/office/powerpoint/2010/main" val="130851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Trauma-Related Shame Inventory (</a:t>
            </a:r>
            <a:r>
              <a:rPr lang="en-GB" dirty="0" err="1"/>
              <a:t>TRSI</a:t>
            </a:r>
            <a:r>
              <a:rPr lang="en-GB" dirty="0"/>
              <a:t>-24): the 24 item Trauma-Related Shame Inventory how much particular statements are true for them over the past week. It measures 4 categories of shame, each represented by 6 items. The composite scores for Internal shame score was 7, for External shame score was 2, for Condemnation shame was 7 and for Affective-behavioural shame was 2. Shame involves negative evaluations of the entire self (whereas guilt involves negative evaluations of specific actions or behaviours). She has the highest score on Internal condemnation, in which one evaluates oneself as flawed, weak, inadequate or disgusting (personal condemnation). It is thought to occur when a person personalises the traumatic experience and views trauma as confirming evidence of personal failure. This judgmental or critical stance towards the self, is associated with low self-compassion, high self-criticism and low-self-esteem as well as depression. This is in contrast to her very low scores on External Shame which is to do with how others will see/appraise or evaluate them and on Perceived Condemnation (fear of being devalued, scored or ridiculed, exposed and rejected by others) and Affective-Behavioural (tendency to want to hide, disappear or withdraw). The significance of high shame (or guilt) is that it is associated with poorer outcomes from standard treatments, and indicates that the treatment need to be tailored to effectively target shame</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96</a:t>
            </a:fld>
            <a:endParaRPr lang="en-GB" altLang="en-US"/>
          </a:p>
        </p:txBody>
      </p:sp>
    </p:spTree>
    <p:extLst>
      <p:ext uri="{BB962C8B-B14F-4D97-AF65-F5344CB8AC3E}">
        <p14:creationId xmlns:p14="http://schemas.microsoft.com/office/powerpoint/2010/main" val="2674471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569A-6F03-6E4F-FAEC-DD7D16C22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48436-7DDF-26BA-C11C-70465FF4F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64F3C-F54B-FF93-A87C-49F3BDB34A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7A8637-9042-152C-15E5-224BD8EA961A}"/>
              </a:ext>
            </a:extLst>
          </p:cNvPr>
          <p:cNvSpPr>
            <a:spLocks noGrp="1"/>
          </p:cNvSpPr>
          <p:nvPr>
            <p:ph type="sldNum" sz="quarter" idx="5"/>
          </p:nvPr>
        </p:nvSpPr>
        <p:spPr/>
        <p:txBody>
          <a:bodyPr/>
          <a:lstStyle/>
          <a:p>
            <a:pPr>
              <a:defRPr/>
            </a:pPr>
            <a:fld id="{C3A5C48A-5892-4A71-82DB-97DE8146515E}" type="slidenum">
              <a:rPr lang="en-GB" altLang="en-US" smtClean="0"/>
              <a:pPr>
                <a:defRPr/>
              </a:pPr>
              <a:t>97</a:t>
            </a:fld>
            <a:endParaRPr lang="en-GB" altLang="en-US"/>
          </a:p>
        </p:txBody>
      </p:sp>
    </p:spTree>
    <p:extLst>
      <p:ext uri="{BB962C8B-B14F-4D97-AF65-F5344CB8AC3E}">
        <p14:creationId xmlns:p14="http://schemas.microsoft.com/office/powerpoint/2010/main" val="1823576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102</a:t>
            </a:fld>
            <a:endParaRPr lang="en-GB" altLang="en-US"/>
          </a:p>
        </p:txBody>
      </p:sp>
    </p:spTree>
    <p:extLst>
      <p:ext uri="{BB962C8B-B14F-4D97-AF65-F5344CB8AC3E}">
        <p14:creationId xmlns:p14="http://schemas.microsoft.com/office/powerpoint/2010/main" val="799704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103</a:t>
            </a:fld>
            <a:endParaRPr lang="en-GB" altLang="en-US"/>
          </a:p>
        </p:txBody>
      </p:sp>
    </p:spTree>
    <p:extLst>
      <p:ext uri="{BB962C8B-B14F-4D97-AF65-F5344CB8AC3E}">
        <p14:creationId xmlns:p14="http://schemas.microsoft.com/office/powerpoint/2010/main" val="299526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116</a:t>
            </a:fld>
            <a:endParaRPr lang="en-GB" altLang="en-US"/>
          </a:p>
        </p:txBody>
      </p:sp>
    </p:spTree>
    <p:extLst>
      <p:ext uri="{BB962C8B-B14F-4D97-AF65-F5344CB8AC3E}">
        <p14:creationId xmlns:p14="http://schemas.microsoft.com/office/powerpoint/2010/main" val="449280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intervention used where person is unable or reluctant to disclose trauma details:</a:t>
            </a:r>
          </a:p>
          <a:p>
            <a:r>
              <a:rPr lang="en-GB" dirty="0"/>
              <a:t>Applied to group with mixed cancer diagnoses</a:t>
            </a:r>
          </a:p>
          <a:p>
            <a:r>
              <a:rPr lang="en-GB" dirty="0"/>
              <a:t>People work independently and don’t disclose their trauma experience to the group</a:t>
            </a:r>
          </a:p>
          <a:p>
            <a:r>
              <a:rPr lang="en-GB" dirty="0"/>
              <a:t>Delivery by non-specialists and in low-intensity and self-help interventions (1 </a:t>
            </a:r>
            <a:r>
              <a:rPr lang="en-GB" dirty="0" err="1"/>
              <a:t>RCT</a:t>
            </a:r>
            <a:r>
              <a:rPr lang="en-GB" dirty="0"/>
              <a:t>)</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117</a:t>
            </a:fld>
            <a:endParaRPr lang="en-GB" altLang="en-US"/>
          </a:p>
        </p:txBody>
      </p:sp>
    </p:spTree>
    <p:extLst>
      <p:ext uri="{BB962C8B-B14F-4D97-AF65-F5344CB8AC3E}">
        <p14:creationId xmlns:p14="http://schemas.microsoft.com/office/powerpoint/2010/main" val="1146485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120</a:t>
            </a:fld>
            <a:endParaRPr lang="en-GB" altLang="en-US"/>
          </a:p>
        </p:txBody>
      </p:sp>
    </p:spTree>
    <p:extLst>
      <p:ext uri="{BB962C8B-B14F-4D97-AF65-F5344CB8AC3E}">
        <p14:creationId xmlns:p14="http://schemas.microsoft.com/office/powerpoint/2010/main" val="2503822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AD3F-BBFD-ECBE-D39C-B6EA7E72B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F01AE-E0E7-3AD5-70C4-F1DAFAFE6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75691-CCF4-8EE3-601C-3888720885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AE17ED-536B-56BB-4598-8B8AF4D993A3}"/>
              </a:ext>
            </a:extLst>
          </p:cNvPr>
          <p:cNvSpPr>
            <a:spLocks noGrp="1"/>
          </p:cNvSpPr>
          <p:nvPr>
            <p:ph type="sldNum" sz="quarter" idx="5"/>
          </p:nvPr>
        </p:nvSpPr>
        <p:spPr/>
        <p:txBody>
          <a:bodyPr/>
          <a:lstStyle/>
          <a:p>
            <a:pPr>
              <a:defRPr/>
            </a:pPr>
            <a:fld id="{C3A5C48A-5892-4A71-82DB-97DE8146515E}" type="slidenum">
              <a:rPr lang="en-GB" altLang="en-US" smtClean="0"/>
              <a:pPr>
                <a:defRPr/>
              </a:pPr>
              <a:t>123</a:t>
            </a:fld>
            <a:endParaRPr lang="en-GB" altLang="en-US"/>
          </a:p>
        </p:txBody>
      </p:sp>
    </p:spTree>
    <p:extLst>
      <p:ext uri="{BB962C8B-B14F-4D97-AF65-F5344CB8AC3E}">
        <p14:creationId xmlns:p14="http://schemas.microsoft.com/office/powerpoint/2010/main" val="325721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13</a:t>
            </a:fld>
            <a:endParaRPr lang="en-GB" altLang="en-US"/>
          </a:p>
        </p:txBody>
      </p:sp>
    </p:spTree>
    <p:extLst>
      <p:ext uri="{BB962C8B-B14F-4D97-AF65-F5344CB8AC3E}">
        <p14:creationId xmlns:p14="http://schemas.microsoft.com/office/powerpoint/2010/main" val="3649808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F8C0-E747-CE4A-0A42-16E626943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0F8B1-A1B8-6CB9-9EE9-84D001D55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28779-1AE8-9D29-952A-0D310E9361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1BDA2B-ABD0-9A7E-E568-6604BB59C43A}"/>
              </a:ext>
            </a:extLst>
          </p:cNvPr>
          <p:cNvSpPr>
            <a:spLocks noGrp="1"/>
          </p:cNvSpPr>
          <p:nvPr>
            <p:ph type="sldNum" sz="quarter" idx="5"/>
          </p:nvPr>
        </p:nvSpPr>
        <p:spPr/>
        <p:txBody>
          <a:bodyPr/>
          <a:lstStyle/>
          <a:p>
            <a:pPr>
              <a:defRPr/>
            </a:pPr>
            <a:fld id="{C3A5C48A-5892-4A71-82DB-97DE8146515E}" type="slidenum">
              <a:rPr lang="en-GB" altLang="en-US" smtClean="0"/>
              <a:pPr>
                <a:defRPr/>
              </a:pPr>
              <a:t>124</a:t>
            </a:fld>
            <a:endParaRPr lang="en-GB" altLang="en-US"/>
          </a:p>
        </p:txBody>
      </p:sp>
    </p:spTree>
    <p:extLst>
      <p:ext uri="{BB962C8B-B14F-4D97-AF65-F5344CB8AC3E}">
        <p14:creationId xmlns:p14="http://schemas.microsoft.com/office/powerpoint/2010/main" val="1728286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Acute pain (1 </a:t>
            </a:r>
            <a:r>
              <a:rPr lang="en-GB" dirty="0" err="1"/>
              <a:t>RCT</a:t>
            </a:r>
            <a:r>
              <a:rPr lang="en-GB" dirty="0"/>
              <a:t>): EMDR reduced pain intensity (target was negative beliefs and images)</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126</a:t>
            </a:fld>
            <a:endParaRPr lang="en-GB" altLang="en-US"/>
          </a:p>
        </p:txBody>
      </p:sp>
    </p:spTree>
    <p:extLst>
      <p:ext uri="{BB962C8B-B14F-4D97-AF65-F5344CB8AC3E}">
        <p14:creationId xmlns:p14="http://schemas.microsoft.com/office/powerpoint/2010/main" val="1835556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therapists listed on this site are accredited with EMDR UK and Europe. This means they have proven levels of experience and competency in EMDR therapy beyond the foundation training, and have to prove that they are continuing to keep their skills up to date.</a:t>
            </a:r>
          </a:p>
          <a:p>
            <a:r>
              <a:rPr lang="en-GB" dirty="0"/>
              <a:t> </a:t>
            </a:r>
          </a:p>
          <a:p>
            <a:r>
              <a:rPr lang="en-GB" dirty="0"/>
              <a:t>There are three levels of accredited therapist as follows:</a:t>
            </a:r>
          </a:p>
          <a:p>
            <a:r>
              <a:rPr lang="en-GB" dirty="0"/>
              <a:t>-Practitioners are therapists who have been supervised in their EMDR practice beyond the standard training and demonstrated their competence to an EMDR Consultant.</a:t>
            </a:r>
          </a:p>
          <a:p>
            <a:r>
              <a:rPr lang="en-GB" dirty="0"/>
              <a:t>- Consultants are therapists who have demonstrated higher levels of experience and competency, including supervising and accrediting other EMDR therapists.</a:t>
            </a:r>
          </a:p>
          <a:p>
            <a:r>
              <a:rPr lang="en-GB" dirty="0"/>
              <a:t>- Trainers are highly experienced EMDR therapists who have undertaken a rigorous programme of development and study. They train other therapists in EMDR therapy and have demonstrated competence to a governing committee of the Europe Board.</a:t>
            </a:r>
          </a:p>
          <a:p>
            <a:r>
              <a:rPr lang="en-GB" dirty="0"/>
              <a:t>Check out your therapist</a:t>
            </a:r>
          </a:p>
          <a:p>
            <a:r>
              <a:rPr lang="en-GB" dirty="0"/>
              <a:t>If you find someone practicing EMDR therapy who is not listed on this site, check that they undertook EMDR Europe authorised training. Therapists should also be registered with a professional body such as the British Association of Counselling and Psychotherapy (</a:t>
            </a:r>
            <a:r>
              <a:rPr lang="en-GB" dirty="0" err="1"/>
              <a:t>BACP</a:t>
            </a:r>
            <a:r>
              <a:rPr lang="en-GB" dirty="0"/>
              <a:t>) or the Health and Care Professions Council (HCPC).  </a:t>
            </a:r>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129</a:t>
            </a:fld>
            <a:endParaRPr lang="en-GB" altLang="en-US"/>
          </a:p>
        </p:txBody>
      </p:sp>
    </p:spTree>
    <p:extLst>
      <p:ext uri="{BB962C8B-B14F-4D97-AF65-F5344CB8AC3E}">
        <p14:creationId xmlns:p14="http://schemas.microsoft.com/office/powerpoint/2010/main" val="319597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21</a:t>
            </a:fld>
            <a:endParaRPr lang="en-GB" altLang="en-US"/>
          </a:p>
        </p:txBody>
      </p:sp>
    </p:spTree>
    <p:extLst>
      <p:ext uri="{BB962C8B-B14F-4D97-AF65-F5344CB8AC3E}">
        <p14:creationId xmlns:p14="http://schemas.microsoft.com/office/powerpoint/2010/main" val="45165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Side effects of GLP-1 receptor agonists: Caution is needed until the harms are better understood (editorial) by Jennifer Manne-Goehler, and Juan Franco. BMJ </a:t>
            </a:r>
            <a:r>
              <a:rPr lang="en-GB" dirty="0" err="1"/>
              <a:t>2025;390:r1606</a:t>
            </a:r>
            <a:r>
              <a:rPr lang="en-GB" dirty="0"/>
              <a:t> http://doi.org/10.1136/bmj.r1606</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23</a:t>
            </a:fld>
            <a:endParaRPr lang="en-GB" altLang="en-US"/>
          </a:p>
        </p:txBody>
      </p:sp>
    </p:spTree>
    <p:extLst>
      <p:ext uri="{BB962C8B-B14F-4D97-AF65-F5344CB8AC3E}">
        <p14:creationId xmlns:p14="http://schemas.microsoft.com/office/powerpoint/2010/main" val="172163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Side effects of GLP-1 receptor agonists: Caution is needed until the harms are better understood (editorial) by Jennifer Manne-Goehler, and Juan Franco. </a:t>
            </a:r>
            <a:r>
              <a:rPr lang="pt-BR" dirty="0" err="1"/>
              <a:t>BMJ</a:t>
            </a:r>
            <a:r>
              <a:rPr lang="pt-BR" dirty="0"/>
              <a:t> </a:t>
            </a:r>
            <a:r>
              <a:rPr lang="pt-BR" dirty="0" err="1"/>
              <a:t>2025;390:r1606</a:t>
            </a:r>
            <a:r>
              <a:rPr lang="pt-BR" dirty="0"/>
              <a:t> http://doi.org/10.1136/bmj.r1606</a:t>
            </a:r>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24</a:t>
            </a:fld>
            <a:endParaRPr lang="en-GB" altLang="en-US"/>
          </a:p>
        </p:txBody>
      </p:sp>
    </p:spTree>
    <p:extLst>
      <p:ext uri="{BB962C8B-B14F-4D97-AF65-F5344CB8AC3E}">
        <p14:creationId xmlns:p14="http://schemas.microsoft.com/office/powerpoint/2010/main" val="241918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Side effects of GLP-1 receptor agonists: Caution is needed until the harms are better understood (editorial) by Jennifer Manne-Goehler, and Juan Franco. BMJ </a:t>
            </a:r>
            <a:r>
              <a:rPr lang="en-GB" dirty="0" err="1"/>
              <a:t>2025;390:r1606</a:t>
            </a:r>
            <a:r>
              <a:rPr lang="en-GB" dirty="0"/>
              <a:t> http://doi.org/10.1136/bmj.r1606</a:t>
            </a:r>
          </a:p>
          <a:p>
            <a:endParaRPr lang="en-GB" dirty="0"/>
          </a:p>
        </p:txBody>
      </p:sp>
      <p:sp>
        <p:nvSpPr>
          <p:cNvPr id="4" name="Slide Number Placeholder 3"/>
          <p:cNvSpPr>
            <a:spLocks noGrp="1"/>
          </p:cNvSpPr>
          <p:nvPr>
            <p:ph type="sldNum" sz="quarter" idx="5"/>
          </p:nvPr>
        </p:nvSpPr>
        <p:spPr/>
        <p:txBody>
          <a:bodyPr/>
          <a:lstStyle/>
          <a:p>
            <a:pPr>
              <a:defRPr/>
            </a:pPr>
            <a:fld id="{C3A5C48A-5892-4A71-82DB-97DE8146515E}" type="slidenum">
              <a:rPr lang="en-GB" altLang="en-US" smtClean="0"/>
              <a:pPr>
                <a:defRPr/>
              </a:pPr>
              <a:t>25</a:t>
            </a:fld>
            <a:endParaRPr lang="en-GB" altLang="en-US"/>
          </a:p>
        </p:txBody>
      </p:sp>
    </p:spTree>
    <p:extLst>
      <p:ext uri="{BB962C8B-B14F-4D97-AF65-F5344CB8AC3E}">
        <p14:creationId xmlns:p14="http://schemas.microsoft.com/office/powerpoint/2010/main" val="329170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neglect</a:t>
            </a:r>
          </a:p>
          <a:p>
            <a:r>
              <a:rPr lang="en-GB" dirty="0"/>
              <a:t>Emotional neglect</a:t>
            </a:r>
          </a:p>
          <a:p>
            <a:r>
              <a:rPr lang="en-GB" dirty="0"/>
              <a:t>Added in Wave 2 studies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DFC78-80BC-49B2-BF6A-F54F127FA9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60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FE3375FA-0C50-7373-57AF-52670495AB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1A86FD-697F-CE9A-A944-6FBE9D24E4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ADB951-3833-16F2-00A7-30FA07F9E191}"/>
              </a:ext>
            </a:extLst>
          </p:cNvPr>
          <p:cNvSpPr>
            <a:spLocks noGrp="1" noChangeArrowheads="1"/>
          </p:cNvSpPr>
          <p:nvPr>
            <p:ph type="sldNum" sz="quarter" idx="12"/>
          </p:nvPr>
        </p:nvSpPr>
        <p:spPr>
          <a:ln/>
        </p:spPr>
        <p:txBody>
          <a:bodyPr/>
          <a:lstStyle>
            <a:lvl1pPr>
              <a:defRPr/>
            </a:lvl1pPr>
          </a:lstStyle>
          <a:p>
            <a:pPr>
              <a:defRPr/>
            </a:pPr>
            <a:fld id="{D6D8C4CB-BC0A-4DBD-B3BF-CEA270844142}" type="slidenum">
              <a:rPr lang="en-US" altLang="en-US"/>
              <a:pPr>
                <a:defRPr/>
              </a:pPr>
              <a:t>‹#›</a:t>
            </a:fld>
            <a:endParaRPr lang="en-US" altLang="en-US"/>
          </a:p>
        </p:txBody>
      </p:sp>
    </p:spTree>
    <p:extLst>
      <p:ext uri="{BB962C8B-B14F-4D97-AF65-F5344CB8AC3E}">
        <p14:creationId xmlns:p14="http://schemas.microsoft.com/office/powerpoint/2010/main" val="284586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BCAF15E-E6F5-F1D6-A35D-CA6A11D666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CC2E19-0A3B-C09B-678D-9102DF7A36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1F1662-C979-4C28-AF34-E08AF7151894}"/>
              </a:ext>
            </a:extLst>
          </p:cNvPr>
          <p:cNvSpPr>
            <a:spLocks noGrp="1" noChangeArrowheads="1"/>
          </p:cNvSpPr>
          <p:nvPr>
            <p:ph type="sldNum" sz="quarter" idx="12"/>
          </p:nvPr>
        </p:nvSpPr>
        <p:spPr>
          <a:ln/>
        </p:spPr>
        <p:txBody>
          <a:bodyPr/>
          <a:lstStyle>
            <a:lvl1pPr>
              <a:defRPr/>
            </a:lvl1pPr>
          </a:lstStyle>
          <a:p>
            <a:pPr>
              <a:defRPr/>
            </a:pPr>
            <a:fld id="{C24D4DAE-6D1B-4FE2-9942-4AA4B09B54BC}" type="slidenum">
              <a:rPr lang="en-US" altLang="en-US"/>
              <a:pPr>
                <a:defRPr/>
              </a:pPr>
              <a:t>‹#›</a:t>
            </a:fld>
            <a:endParaRPr lang="en-US" altLang="en-US"/>
          </a:p>
        </p:txBody>
      </p:sp>
    </p:spTree>
    <p:extLst>
      <p:ext uri="{BB962C8B-B14F-4D97-AF65-F5344CB8AC3E}">
        <p14:creationId xmlns:p14="http://schemas.microsoft.com/office/powerpoint/2010/main" val="429472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A54B36C-4924-8B9C-DF6C-A8C2CE0D81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C4C8E1-91CC-09C9-5BF6-98E2030C6A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01700B-9077-5A16-F3E8-39A9F75D75F8}"/>
              </a:ext>
            </a:extLst>
          </p:cNvPr>
          <p:cNvSpPr>
            <a:spLocks noGrp="1" noChangeArrowheads="1"/>
          </p:cNvSpPr>
          <p:nvPr>
            <p:ph type="sldNum" sz="quarter" idx="12"/>
          </p:nvPr>
        </p:nvSpPr>
        <p:spPr>
          <a:ln/>
        </p:spPr>
        <p:txBody>
          <a:bodyPr/>
          <a:lstStyle>
            <a:lvl1pPr>
              <a:defRPr/>
            </a:lvl1pPr>
          </a:lstStyle>
          <a:p>
            <a:pPr>
              <a:defRPr/>
            </a:pPr>
            <a:fld id="{FA756938-8FDD-4968-9321-25EEADDBF447}" type="slidenum">
              <a:rPr lang="en-US" altLang="en-US"/>
              <a:pPr>
                <a:defRPr/>
              </a:pPr>
              <a:t>‹#›</a:t>
            </a:fld>
            <a:endParaRPr lang="en-US" altLang="en-US"/>
          </a:p>
        </p:txBody>
      </p:sp>
    </p:spTree>
    <p:extLst>
      <p:ext uri="{BB962C8B-B14F-4D97-AF65-F5344CB8AC3E}">
        <p14:creationId xmlns:p14="http://schemas.microsoft.com/office/powerpoint/2010/main" val="374853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73999CA-AEDA-ACD6-5881-B01A1E9010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5E55CF-050B-658F-7BA9-AFA58B8699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45D818-668B-9005-A1F5-36BEB4F1D297}"/>
              </a:ext>
            </a:extLst>
          </p:cNvPr>
          <p:cNvSpPr>
            <a:spLocks noGrp="1" noChangeArrowheads="1"/>
          </p:cNvSpPr>
          <p:nvPr>
            <p:ph type="sldNum" sz="quarter" idx="12"/>
          </p:nvPr>
        </p:nvSpPr>
        <p:spPr>
          <a:ln/>
        </p:spPr>
        <p:txBody>
          <a:bodyPr/>
          <a:lstStyle>
            <a:lvl1pPr>
              <a:defRPr/>
            </a:lvl1pPr>
          </a:lstStyle>
          <a:p>
            <a:pPr>
              <a:defRPr/>
            </a:pPr>
            <a:fld id="{4AA3D59B-9A32-4947-A1B9-E6FC4C4FBDBF}" type="slidenum">
              <a:rPr lang="en-US" altLang="en-US"/>
              <a:pPr>
                <a:defRPr/>
              </a:pPr>
              <a:t>‹#›</a:t>
            </a:fld>
            <a:endParaRPr lang="en-US" altLang="en-US"/>
          </a:p>
        </p:txBody>
      </p:sp>
    </p:spTree>
    <p:extLst>
      <p:ext uri="{BB962C8B-B14F-4D97-AF65-F5344CB8AC3E}">
        <p14:creationId xmlns:p14="http://schemas.microsoft.com/office/powerpoint/2010/main" val="236071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a:extLst>
              <a:ext uri="{FF2B5EF4-FFF2-40B4-BE49-F238E27FC236}">
                <a16:creationId xmlns:a16="http://schemas.microsoft.com/office/drawing/2014/main" id="{3E7EDF76-3F87-8D8B-3BDA-5C371F562D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4485DD-5675-E03A-9AE0-FA5CB4A725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89E84F-C98C-C71B-38B9-6020CB28C4F3}"/>
              </a:ext>
            </a:extLst>
          </p:cNvPr>
          <p:cNvSpPr>
            <a:spLocks noGrp="1" noChangeArrowheads="1"/>
          </p:cNvSpPr>
          <p:nvPr>
            <p:ph type="sldNum" sz="quarter" idx="12"/>
          </p:nvPr>
        </p:nvSpPr>
        <p:spPr>
          <a:ln/>
        </p:spPr>
        <p:txBody>
          <a:bodyPr/>
          <a:lstStyle>
            <a:lvl1pPr>
              <a:defRPr/>
            </a:lvl1pPr>
          </a:lstStyle>
          <a:p>
            <a:pPr>
              <a:defRPr/>
            </a:pPr>
            <a:fld id="{C5D9EE61-177D-4477-BB94-4973303327E8}" type="slidenum">
              <a:rPr lang="en-US" altLang="en-US"/>
              <a:pPr>
                <a:defRPr/>
              </a:pPr>
              <a:t>‹#›</a:t>
            </a:fld>
            <a:endParaRPr lang="en-US" altLang="en-US"/>
          </a:p>
        </p:txBody>
      </p:sp>
    </p:spTree>
    <p:extLst>
      <p:ext uri="{BB962C8B-B14F-4D97-AF65-F5344CB8AC3E}">
        <p14:creationId xmlns:p14="http://schemas.microsoft.com/office/powerpoint/2010/main" val="287401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a:extLst>
              <a:ext uri="{FF2B5EF4-FFF2-40B4-BE49-F238E27FC236}">
                <a16:creationId xmlns:a16="http://schemas.microsoft.com/office/drawing/2014/main" id="{97FC0794-9556-BF17-0487-72E11875A4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B10330-99C2-6B71-AD12-B91E1D6662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B15F7A-0701-F499-29A2-8200D61689CF}"/>
              </a:ext>
            </a:extLst>
          </p:cNvPr>
          <p:cNvSpPr>
            <a:spLocks noGrp="1" noChangeArrowheads="1"/>
          </p:cNvSpPr>
          <p:nvPr>
            <p:ph type="sldNum" sz="quarter" idx="12"/>
          </p:nvPr>
        </p:nvSpPr>
        <p:spPr>
          <a:ln/>
        </p:spPr>
        <p:txBody>
          <a:bodyPr/>
          <a:lstStyle>
            <a:lvl1pPr>
              <a:defRPr/>
            </a:lvl1pPr>
          </a:lstStyle>
          <a:p>
            <a:pPr>
              <a:defRPr/>
            </a:pPr>
            <a:fld id="{D4CC0EE2-CB4D-463F-94C3-4C0859830D3E}" type="slidenum">
              <a:rPr lang="en-US" altLang="en-US"/>
              <a:pPr>
                <a:defRPr/>
              </a:pPr>
              <a:t>‹#›</a:t>
            </a:fld>
            <a:endParaRPr lang="en-US" altLang="en-US"/>
          </a:p>
        </p:txBody>
      </p:sp>
    </p:spTree>
    <p:extLst>
      <p:ext uri="{BB962C8B-B14F-4D97-AF65-F5344CB8AC3E}">
        <p14:creationId xmlns:p14="http://schemas.microsoft.com/office/powerpoint/2010/main" val="232747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1615F6E-D787-EFE4-79E8-8CF5FAD51D0E}"/>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F03C9D49-23F0-29CB-A305-EE7742CF82D8}"/>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6DD0DE5C-6F36-DEE5-A324-6C4D745E0AD1}"/>
              </a:ext>
            </a:extLst>
          </p:cNvPr>
          <p:cNvSpPr>
            <a:spLocks noGrp="1" noChangeArrowheads="1"/>
          </p:cNvSpPr>
          <p:nvPr>
            <p:ph type="sldNum" sz="quarter" idx="12"/>
          </p:nvPr>
        </p:nvSpPr>
        <p:spPr/>
        <p:txBody>
          <a:bodyPr/>
          <a:lstStyle>
            <a:lvl1pPr eaLnBrk="0" hangingPunct="0">
              <a:defRPr/>
            </a:lvl1pPr>
          </a:lstStyle>
          <a:p>
            <a:pPr>
              <a:defRPr/>
            </a:pPr>
            <a:fld id="{AA72A74C-6BBC-48EA-B67E-14766A962328}" type="slidenum">
              <a:rPr lang="en-GB" altLang="en-US"/>
              <a:pPr>
                <a:defRPr/>
              </a:pPr>
              <a:t>‹#›</a:t>
            </a:fld>
            <a:endParaRPr lang="en-GB" altLang="en-US"/>
          </a:p>
        </p:txBody>
      </p:sp>
    </p:spTree>
    <p:extLst>
      <p:ext uri="{BB962C8B-B14F-4D97-AF65-F5344CB8AC3E}">
        <p14:creationId xmlns:p14="http://schemas.microsoft.com/office/powerpoint/2010/main" val="152448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3FC4F88-12A1-03CB-B34C-C33B1F35D561}"/>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4E476392-C564-C216-A2B3-FF62B41B53B2}"/>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DBD72173-D319-FF6A-E975-9894C153E6BA}"/>
              </a:ext>
            </a:extLst>
          </p:cNvPr>
          <p:cNvSpPr>
            <a:spLocks noGrp="1" noChangeArrowheads="1"/>
          </p:cNvSpPr>
          <p:nvPr>
            <p:ph type="sldNum" sz="quarter" idx="12"/>
          </p:nvPr>
        </p:nvSpPr>
        <p:spPr/>
        <p:txBody>
          <a:bodyPr/>
          <a:lstStyle>
            <a:lvl1pPr eaLnBrk="0" hangingPunct="0">
              <a:defRPr/>
            </a:lvl1pPr>
          </a:lstStyle>
          <a:p>
            <a:pPr>
              <a:defRPr/>
            </a:pPr>
            <a:fld id="{D4C182D7-3C29-49B4-B5C9-FC1FB36EA7A2}" type="slidenum">
              <a:rPr lang="en-GB" altLang="en-US"/>
              <a:pPr>
                <a:defRPr/>
              </a:pPr>
              <a:t>‹#›</a:t>
            </a:fld>
            <a:endParaRPr lang="en-GB" altLang="en-US"/>
          </a:p>
        </p:txBody>
      </p:sp>
    </p:spTree>
    <p:extLst>
      <p:ext uri="{BB962C8B-B14F-4D97-AF65-F5344CB8AC3E}">
        <p14:creationId xmlns:p14="http://schemas.microsoft.com/office/powerpoint/2010/main" val="2931753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464AAD-5C9D-5E69-6A73-269712A46EE6}"/>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F810206C-C110-4697-EAAF-1A952F0E01D9}"/>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031F5983-C4B2-040E-E991-69CF1ED40493}"/>
              </a:ext>
            </a:extLst>
          </p:cNvPr>
          <p:cNvSpPr>
            <a:spLocks noGrp="1" noChangeArrowheads="1"/>
          </p:cNvSpPr>
          <p:nvPr>
            <p:ph type="sldNum" sz="quarter" idx="12"/>
          </p:nvPr>
        </p:nvSpPr>
        <p:spPr/>
        <p:txBody>
          <a:bodyPr/>
          <a:lstStyle>
            <a:lvl1pPr eaLnBrk="0" hangingPunct="0">
              <a:defRPr/>
            </a:lvl1pPr>
          </a:lstStyle>
          <a:p>
            <a:pPr>
              <a:defRPr/>
            </a:pPr>
            <a:fld id="{09016EB6-4554-4744-BCA2-6A9B0ACBD9F2}" type="slidenum">
              <a:rPr lang="en-GB" altLang="en-US"/>
              <a:pPr>
                <a:defRPr/>
              </a:pPr>
              <a:t>‹#›</a:t>
            </a:fld>
            <a:endParaRPr lang="en-GB" altLang="en-US"/>
          </a:p>
        </p:txBody>
      </p:sp>
    </p:spTree>
    <p:extLst>
      <p:ext uri="{BB962C8B-B14F-4D97-AF65-F5344CB8AC3E}">
        <p14:creationId xmlns:p14="http://schemas.microsoft.com/office/powerpoint/2010/main" val="306144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1BE66C-7156-5B7E-BB69-50D267B2E59D}"/>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a:extLst>
              <a:ext uri="{FF2B5EF4-FFF2-40B4-BE49-F238E27FC236}">
                <a16:creationId xmlns:a16="http://schemas.microsoft.com/office/drawing/2014/main" id="{991686BD-DAA6-CD47-827E-665D1FC656E9}"/>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7" name="Slide Number Placeholder 6">
            <a:extLst>
              <a:ext uri="{FF2B5EF4-FFF2-40B4-BE49-F238E27FC236}">
                <a16:creationId xmlns:a16="http://schemas.microsoft.com/office/drawing/2014/main" id="{83FECB91-686D-E5E5-6E26-0565B511DE4C}"/>
              </a:ext>
            </a:extLst>
          </p:cNvPr>
          <p:cNvSpPr>
            <a:spLocks noGrp="1" noChangeArrowheads="1"/>
          </p:cNvSpPr>
          <p:nvPr>
            <p:ph type="sldNum" sz="quarter" idx="12"/>
          </p:nvPr>
        </p:nvSpPr>
        <p:spPr/>
        <p:txBody>
          <a:bodyPr/>
          <a:lstStyle>
            <a:lvl1pPr eaLnBrk="0" hangingPunct="0">
              <a:defRPr/>
            </a:lvl1pPr>
          </a:lstStyle>
          <a:p>
            <a:pPr>
              <a:defRPr/>
            </a:pPr>
            <a:fld id="{89DFAE00-E0FA-4450-8265-FA18129349D3}" type="slidenum">
              <a:rPr lang="en-GB" altLang="en-US"/>
              <a:pPr>
                <a:defRPr/>
              </a:pPr>
              <a:t>‹#›</a:t>
            </a:fld>
            <a:endParaRPr lang="en-GB" altLang="en-US"/>
          </a:p>
        </p:txBody>
      </p:sp>
    </p:spTree>
    <p:extLst>
      <p:ext uri="{BB962C8B-B14F-4D97-AF65-F5344CB8AC3E}">
        <p14:creationId xmlns:p14="http://schemas.microsoft.com/office/powerpoint/2010/main" val="328442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5F1EB8D2-1F4D-13DD-46C4-20FB3FB6CD46}"/>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8" name="Rectangle 5">
            <a:extLst>
              <a:ext uri="{FF2B5EF4-FFF2-40B4-BE49-F238E27FC236}">
                <a16:creationId xmlns:a16="http://schemas.microsoft.com/office/drawing/2014/main" id="{0A89C9BA-3F7A-2D28-3674-77862FB7064C}"/>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9" name="Rectangle 6">
            <a:extLst>
              <a:ext uri="{FF2B5EF4-FFF2-40B4-BE49-F238E27FC236}">
                <a16:creationId xmlns:a16="http://schemas.microsoft.com/office/drawing/2014/main" id="{7A85C6BC-5052-4B17-A68F-80383C404608}"/>
              </a:ext>
            </a:extLst>
          </p:cNvPr>
          <p:cNvSpPr>
            <a:spLocks noGrp="1" noChangeArrowheads="1"/>
          </p:cNvSpPr>
          <p:nvPr>
            <p:ph type="sldNum" sz="quarter" idx="12"/>
          </p:nvPr>
        </p:nvSpPr>
        <p:spPr/>
        <p:txBody>
          <a:bodyPr/>
          <a:lstStyle>
            <a:lvl1pPr eaLnBrk="0" hangingPunct="0">
              <a:defRPr/>
            </a:lvl1pPr>
          </a:lstStyle>
          <a:p>
            <a:pPr>
              <a:defRPr/>
            </a:pPr>
            <a:fld id="{FA1F0072-13CA-4B26-8587-68E4B272BAC9}" type="slidenum">
              <a:rPr lang="en-GB" altLang="en-US"/>
              <a:pPr>
                <a:defRPr/>
              </a:pPr>
              <a:t>‹#›</a:t>
            </a:fld>
            <a:endParaRPr lang="en-GB" altLang="en-US"/>
          </a:p>
        </p:txBody>
      </p:sp>
    </p:spTree>
    <p:extLst>
      <p:ext uri="{BB962C8B-B14F-4D97-AF65-F5344CB8AC3E}">
        <p14:creationId xmlns:p14="http://schemas.microsoft.com/office/powerpoint/2010/main" val="51189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BBD6721-F214-B01E-EA27-682281DC0B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8BA193-0451-FA98-1F56-5FF24E8F19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D360E4-204D-F74F-90D0-8C4CB39363A5}"/>
              </a:ext>
            </a:extLst>
          </p:cNvPr>
          <p:cNvSpPr>
            <a:spLocks noGrp="1" noChangeArrowheads="1"/>
          </p:cNvSpPr>
          <p:nvPr>
            <p:ph type="sldNum" sz="quarter" idx="12"/>
          </p:nvPr>
        </p:nvSpPr>
        <p:spPr>
          <a:ln/>
        </p:spPr>
        <p:txBody>
          <a:bodyPr/>
          <a:lstStyle>
            <a:lvl1pPr>
              <a:defRPr/>
            </a:lvl1pPr>
          </a:lstStyle>
          <a:p>
            <a:pPr>
              <a:defRPr/>
            </a:pPr>
            <a:fld id="{48CCBF3A-CBBC-4109-8CA0-38117A653983}" type="slidenum">
              <a:rPr lang="en-US" altLang="en-US"/>
              <a:pPr>
                <a:defRPr/>
              </a:pPr>
              <a:t>‹#›</a:t>
            </a:fld>
            <a:endParaRPr lang="en-US" altLang="en-US"/>
          </a:p>
        </p:txBody>
      </p:sp>
    </p:spTree>
    <p:extLst>
      <p:ext uri="{BB962C8B-B14F-4D97-AF65-F5344CB8AC3E}">
        <p14:creationId xmlns:p14="http://schemas.microsoft.com/office/powerpoint/2010/main" val="720735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18618A7-27C5-1504-B3D1-93890A326FF4}"/>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4" name="Rectangle 5">
            <a:extLst>
              <a:ext uri="{FF2B5EF4-FFF2-40B4-BE49-F238E27FC236}">
                <a16:creationId xmlns:a16="http://schemas.microsoft.com/office/drawing/2014/main" id="{267FDFAF-BF8A-30E6-DA0A-2CF2F705DA3F}"/>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5" name="Rectangle 6">
            <a:extLst>
              <a:ext uri="{FF2B5EF4-FFF2-40B4-BE49-F238E27FC236}">
                <a16:creationId xmlns:a16="http://schemas.microsoft.com/office/drawing/2014/main" id="{4202B925-B343-174D-30F7-DB5AEA3407C0}"/>
              </a:ext>
            </a:extLst>
          </p:cNvPr>
          <p:cNvSpPr>
            <a:spLocks noGrp="1" noChangeArrowheads="1"/>
          </p:cNvSpPr>
          <p:nvPr>
            <p:ph type="sldNum" sz="quarter" idx="12"/>
          </p:nvPr>
        </p:nvSpPr>
        <p:spPr/>
        <p:txBody>
          <a:bodyPr/>
          <a:lstStyle>
            <a:lvl1pPr eaLnBrk="0" hangingPunct="0">
              <a:defRPr/>
            </a:lvl1pPr>
          </a:lstStyle>
          <a:p>
            <a:pPr>
              <a:defRPr/>
            </a:pPr>
            <a:fld id="{2492B4D2-B4B8-4A70-9355-F2B19F622F27}" type="slidenum">
              <a:rPr lang="en-GB" altLang="en-US"/>
              <a:pPr>
                <a:defRPr/>
              </a:pPr>
              <a:t>‹#›</a:t>
            </a:fld>
            <a:endParaRPr lang="en-GB" altLang="en-US"/>
          </a:p>
        </p:txBody>
      </p:sp>
    </p:spTree>
    <p:extLst>
      <p:ext uri="{BB962C8B-B14F-4D97-AF65-F5344CB8AC3E}">
        <p14:creationId xmlns:p14="http://schemas.microsoft.com/office/powerpoint/2010/main" val="103584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64CC89-EB81-7AA3-E947-F0C9FD297640}"/>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3" name="Rectangle 5">
            <a:extLst>
              <a:ext uri="{FF2B5EF4-FFF2-40B4-BE49-F238E27FC236}">
                <a16:creationId xmlns:a16="http://schemas.microsoft.com/office/drawing/2014/main" id="{1C8617AD-2F8D-AD66-F528-B4165FF24BA9}"/>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4" name="Rectangle 6">
            <a:extLst>
              <a:ext uri="{FF2B5EF4-FFF2-40B4-BE49-F238E27FC236}">
                <a16:creationId xmlns:a16="http://schemas.microsoft.com/office/drawing/2014/main" id="{18F6AFF1-CD49-79B8-1F1E-98EB0E629BE5}"/>
              </a:ext>
            </a:extLst>
          </p:cNvPr>
          <p:cNvSpPr>
            <a:spLocks noGrp="1" noChangeArrowheads="1"/>
          </p:cNvSpPr>
          <p:nvPr>
            <p:ph type="sldNum" sz="quarter" idx="12"/>
          </p:nvPr>
        </p:nvSpPr>
        <p:spPr/>
        <p:txBody>
          <a:bodyPr/>
          <a:lstStyle>
            <a:lvl1pPr eaLnBrk="0" hangingPunct="0">
              <a:defRPr/>
            </a:lvl1pPr>
          </a:lstStyle>
          <a:p>
            <a:pPr>
              <a:defRPr/>
            </a:pPr>
            <a:fld id="{B4E88F05-996F-4746-85FC-10FF9768901A}" type="slidenum">
              <a:rPr lang="en-GB" altLang="en-US"/>
              <a:pPr>
                <a:defRPr/>
              </a:pPr>
              <a:t>‹#›</a:t>
            </a:fld>
            <a:endParaRPr lang="en-GB" altLang="en-US"/>
          </a:p>
        </p:txBody>
      </p:sp>
    </p:spTree>
    <p:extLst>
      <p:ext uri="{BB962C8B-B14F-4D97-AF65-F5344CB8AC3E}">
        <p14:creationId xmlns:p14="http://schemas.microsoft.com/office/powerpoint/2010/main" val="1316204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F6D2AF1-1C7C-DFB1-FA70-730AA9B81F4E}"/>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a:extLst>
              <a:ext uri="{FF2B5EF4-FFF2-40B4-BE49-F238E27FC236}">
                <a16:creationId xmlns:a16="http://schemas.microsoft.com/office/drawing/2014/main" id="{11222F7B-19F2-62B5-187B-D920353C5CE8}"/>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7" name="Slide Number Placeholder 6">
            <a:extLst>
              <a:ext uri="{FF2B5EF4-FFF2-40B4-BE49-F238E27FC236}">
                <a16:creationId xmlns:a16="http://schemas.microsoft.com/office/drawing/2014/main" id="{53D2C5D3-A84E-C96F-459D-1F2363264E8D}"/>
              </a:ext>
            </a:extLst>
          </p:cNvPr>
          <p:cNvSpPr>
            <a:spLocks noGrp="1" noChangeArrowheads="1"/>
          </p:cNvSpPr>
          <p:nvPr>
            <p:ph type="sldNum" sz="quarter" idx="12"/>
          </p:nvPr>
        </p:nvSpPr>
        <p:spPr/>
        <p:txBody>
          <a:bodyPr/>
          <a:lstStyle>
            <a:lvl1pPr eaLnBrk="0" hangingPunct="0">
              <a:defRPr/>
            </a:lvl1pPr>
          </a:lstStyle>
          <a:p>
            <a:pPr>
              <a:defRPr/>
            </a:pPr>
            <a:fld id="{77C3BAD5-C2A4-42D1-A445-6790EA73C93C}" type="slidenum">
              <a:rPr lang="en-GB" altLang="en-US"/>
              <a:pPr>
                <a:defRPr/>
              </a:pPr>
              <a:t>‹#›</a:t>
            </a:fld>
            <a:endParaRPr lang="en-GB" altLang="en-US"/>
          </a:p>
        </p:txBody>
      </p:sp>
    </p:spTree>
    <p:extLst>
      <p:ext uri="{BB962C8B-B14F-4D97-AF65-F5344CB8AC3E}">
        <p14:creationId xmlns:p14="http://schemas.microsoft.com/office/powerpoint/2010/main" val="449546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37AAA60-B20D-38CC-E4B9-7574BF65EF50}"/>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a:extLst>
              <a:ext uri="{FF2B5EF4-FFF2-40B4-BE49-F238E27FC236}">
                <a16:creationId xmlns:a16="http://schemas.microsoft.com/office/drawing/2014/main" id="{9089B618-73B1-8CDF-D49D-D3D8490B90D1}"/>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7" name="Slide Number Placeholder 6">
            <a:extLst>
              <a:ext uri="{FF2B5EF4-FFF2-40B4-BE49-F238E27FC236}">
                <a16:creationId xmlns:a16="http://schemas.microsoft.com/office/drawing/2014/main" id="{2DB6BF56-EF73-64FD-5D93-FEBD44FE5424}"/>
              </a:ext>
            </a:extLst>
          </p:cNvPr>
          <p:cNvSpPr>
            <a:spLocks noGrp="1" noChangeArrowheads="1"/>
          </p:cNvSpPr>
          <p:nvPr>
            <p:ph type="sldNum" sz="quarter" idx="12"/>
          </p:nvPr>
        </p:nvSpPr>
        <p:spPr/>
        <p:txBody>
          <a:bodyPr/>
          <a:lstStyle>
            <a:lvl1pPr eaLnBrk="0" hangingPunct="0">
              <a:defRPr/>
            </a:lvl1pPr>
          </a:lstStyle>
          <a:p>
            <a:pPr>
              <a:defRPr/>
            </a:pPr>
            <a:fld id="{91772C7A-56A1-48A5-8D5E-EC8130B3722D}" type="slidenum">
              <a:rPr lang="en-GB" altLang="en-US"/>
              <a:pPr>
                <a:defRPr/>
              </a:pPr>
              <a:t>‹#›</a:t>
            </a:fld>
            <a:endParaRPr lang="en-GB" altLang="en-US"/>
          </a:p>
        </p:txBody>
      </p:sp>
    </p:spTree>
    <p:extLst>
      <p:ext uri="{BB962C8B-B14F-4D97-AF65-F5344CB8AC3E}">
        <p14:creationId xmlns:p14="http://schemas.microsoft.com/office/powerpoint/2010/main" val="2195705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41F6122-81C4-A274-0355-F616E30F9D0C}"/>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11011E21-9F00-B691-0A94-AFD519BD43FC}"/>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A4EAA0A1-0110-AB3B-C62E-EE66661736C9}"/>
              </a:ext>
            </a:extLst>
          </p:cNvPr>
          <p:cNvSpPr>
            <a:spLocks noGrp="1" noChangeArrowheads="1"/>
          </p:cNvSpPr>
          <p:nvPr>
            <p:ph type="sldNum" sz="quarter" idx="12"/>
          </p:nvPr>
        </p:nvSpPr>
        <p:spPr/>
        <p:txBody>
          <a:bodyPr/>
          <a:lstStyle>
            <a:lvl1pPr eaLnBrk="0" hangingPunct="0">
              <a:defRPr/>
            </a:lvl1pPr>
          </a:lstStyle>
          <a:p>
            <a:pPr>
              <a:defRPr/>
            </a:pPr>
            <a:fld id="{266B3C00-1419-449C-A89E-0A3213F6C5E9}" type="slidenum">
              <a:rPr lang="en-GB" altLang="en-US"/>
              <a:pPr>
                <a:defRPr/>
              </a:pPr>
              <a:t>‹#›</a:t>
            </a:fld>
            <a:endParaRPr lang="en-GB" altLang="en-US"/>
          </a:p>
        </p:txBody>
      </p:sp>
    </p:spTree>
    <p:extLst>
      <p:ext uri="{BB962C8B-B14F-4D97-AF65-F5344CB8AC3E}">
        <p14:creationId xmlns:p14="http://schemas.microsoft.com/office/powerpoint/2010/main" val="3628445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654BB9F-1F08-8F08-B797-2632640192C2}"/>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C880B37B-5BC3-E165-EBD9-4E47BDE99708}"/>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72A55C37-F8FE-69C1-FE10-B34AD7FA7DB2}"/>
              </a:ext>
            </a:extLst>
          </p:cNvPr>
          <p:cNvSpPr>
            <a:spLocks noGrp="1" noChangeArrowheads="1"/>
          </p:cNvSpPr>
          <p:nvPr>
            <p:ph type="sldNum" sz="quarter" idx="12"/>
          </p:nvPr>
        </p:nvSpPr>
        <p:spPr/>
        <p:txBody>
          <a:bodyPr/>
          <a:lstStyle>
            <a:lvl1pPr eaLnBrk="0" hangingPunct="0">
              <a:defRPr/>
            </a:lvl1pPr>
          </a:lstStyle>
          <a:p>
            <a:pPr>
              <a:defRPr/>
            </a:pPr>
            <a:fld id="{038A1AFB-7DE2-4250-AA79-6EACA13F072A}" type="slidenum">
              <a:rPr lang="en-GB" altLang="en-US"/>
              <a:pPr>
                <a:defRPr/>
              </a:pPr>
              <a:t>‹#›</a:t>
            </a:fld>
            <a:endParaRPr lang="en-GB" altLang="en-US"/>
          </a:p>
        </p:txBody>
      </p:sp>
    </p:spTree>
    <p:extLst>
      <p:ext uri="{BB962C8B-B14F-4D97-AF65-F5344CB8AC3E}">
        <p14:creationId xmlns:p14="http://schemas.microsoft.com/office/powerpoint/2010/main" val="4266465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a:extLst>
              <a:ext uri="{FF2B5EF4-FFF2-40B4-BE49-F238E27FC236}">
                <a16:creationId xmlns:a16="http://schemas.microsoft.com/office/drawing/2014/main" id="{64D1A690-CC29-E4E1-200B-90D0191ACF26}"/>
              </a:ext>
            </a:extLst>
          </p:cNvPr>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a:extLst>
              <a:ext uri="{FF2B5EF4-FFF2-40B4-BE49-F238E27FC236}">
                <a16:creationId xmlns:a16="http://schemas.microsoft.com/office/drawing/2014/main" id="{F814F68B-FED8-BE78-016F-CB6B2EDF2EA7}"/>
              </a:ext>
            </a:extLst>
          </p:cNvPr>
          <p:cNvSpPr>
            <a:spLocks noGrp="1" noChangeArrowheads="1"/>
          </p:cNvSpPr>
          <p:nvPr>
            <p:ph type="ftr" sz="quarter" idx="11"/>
          </p:nvPr>
        </p:nvSpPr>
        <p:spPr/>
        <p:txBody>
          <a:bodyPr/>
          <a:lstStyle>
            <a:lvl1pPr eaLnBrk="0" hangingPunct="0">
              <a:defRPr/>
            </a:lvl1pPr>
          </a:lstStyle>
          <a:p>
            <a:pPr>
              <a:defRPr/>
            </a:pPr>
            <a:endParaRPr lang="en-GB"/>
          </a:p>
        </p:txBody>
      </p:sp>
      <p:sp>
        <p:nvSpPr>
          <p:cNvPr id="6" name="Rectangle 6">
            <a:extLst>
              <a:ext uri="{FF2B5EF4-FFF2-40B4-BE49-F238E27FC236}">
                <a16:creationId xmlns:a16="http://schemas.microsoft.com/office/drawing/2014/main" id="{9EB03835-13B9-F147-7C27-3D540A4CCA28}"/>
              </a:ext>
            </a:extLst>
          </p:cNvPr>
          <p:cNvSpPr>
            <a:spLocks noGrp="1" noChangeArrowheads="1"/>
          </p:cNvSpPr>
          <p:nvPr>
            <p:ph type="sldNum" sz="quarter" idx="12"/>
          </p:nvPr>
        </p:nvSpPr>
        <p:spPr/>
        <p:txBody>
          <a:bodyPr/>
          <a:lstStyle>
            <a:lvl1pPr eaLnBrk="0" hangingPunct="0">
              <a:defRPr/>
            </a:lvl1pPr>
          </a:lstStyle>
          <a:p>
            <a:pPr>
              <a:defRPr/>
            </a:pPr>
            <a:fld id="{3EC9C906-01E5-4491-9E1A-962CCCC6BB23}" type="slidenum">
              <a:rPr lang="en-GB" altLang="en-US"/>
              <a:pPr>
                <a:defRPr/>
              </a:pPr>
              <a:t>‹#›</a:t>
            </a:fld>
            <a:endParaRPr lang="en-GB" altLang="en-US"/>
          </a:p>
        </p:txBody>
      </p:sp>
    </p:spTree>
    <p:extLst>
      <p:ext uri="{BB962C8B-B14F-4D97-AF65-F5344CB8AC3E}">
        <p14:creationId xmlns:p14="http://schemas.microsoft.com/office/powerpoint/2010/main" val="368327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557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648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876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755E0FF-8A2A-9D20-725C-EC04BDE71C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4AADFE-996A-87E1-A0CE-FA18F49AF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DD7A58-7604-E888-EAEF-91871C63A95C}"/>
              </a:ext>
            </a:extLst>
          </p:cNvPr>
          <p:cNvSpPr>
            <a:spLocks noGrp="1" noChangeArrowheads="1"/>
          </p:cNvSpPr>
          <p:nvPr>
            <p:ph type="sldNum" sz="quarter" idx="12"/>
          </p:nvPr>
        </p:nvSpPr>
        <p:spPr>
          <a:ln/>
        </p:spPr>
        <p:txBody>
          <a:bodyPr/>
          <a:lstStyle>
            <a:lvl1pPr>
              <a:defRPr/>
            </a:lvl1pPr>
          </a:lstStyle>
          <a:p>
            <a:pPr>
              <a:defRPr/>
            </a:pPr>
            <a:fld id="{48B3B696-986E-4830-AAAD-008884F7608A}" type="slidenum">
              <a:rPr lang="en-US" altLang="en-US"/>
              <a:pPr>
                <a:defRPr/>
              </a:pPr>
              <a:t>‹#›</a:t>
            </a:fld>
            <a:endParaRPr lang="en-US" altLang="en-US"/>
          </a:p>
        </p:txBody>
      </p:sp>
    </p:spTree>
    <p:extLst>
      <p:ext uri="{BB962C8B-B14F-4D97-AF65-F5344CB8AC3E}">
        <p14:creationId xmlns:p14="http://schemas.microsoft.com/office/powerpoint/2010/main" val="3092182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0649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4174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954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261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9215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972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2223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838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066800" y="1676400"/>
            <a:ext cx="3810000" cy="4114800"/>
          </a:xfrm>
        </p:spPr>
        <p:txBody>
          <a:bodyPr/>
          <a:lstStyle/>
          <a:p>
            <a:pPr lvl="0"/>
            <a:endParaRPr lang="en-GB" noProof="0"/>
          </a:p>
        </p:txBody>
      </p:sp>
      <p:sp>
        <p:nvSpPr>
          <p:cNvPr id="4" name="Text Placeholder 3"/>
          <p:cNvSpPr>
            <a:spLocks noGrp="1"/>
          </p:cNvSpPr>
          <p:nvPr>
            <p:ph type="body" sz="half" idx="2"/>
          </p:nvPr>
        </p:nvSpPr>
        <p:spPr>
          <a:xfrm>
            <a:off x="5029200" y="1676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066800" y="6324600"/>
            <a:ext cx="1905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pPr>
              <a:defRPr/>
            </a:pPr>
            <a:fld id="{51223378-954B-4F0E-A4A9-51A190DBF0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4481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40DBD4E-8A14-D6B9-AB65-3F0F05BFC9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E99D12-498E-C1E1-8751-B2871297B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4F68D9-663C-071C-B6DC-51044F4ABA83}"/>
              </a:ext>
            </a:extLst>
          </p:cNvPr>
          <p:cNvSpPr>
            <a:spLocks noGrp="1" noChangeArrowheads="1"/>
          </p:cNvSpPr>
          <p:nvPr>
            <p:ph type="sldNum" sz="quarter" idx="12"/>
          </p:nvPr>
        </p:nvSpPr>
        <p:spPr>
          <a:ln/>
        </p:spPr>
        <p:txBody>
          <a:bodyPr/>
          <a:lstStyle>
            <a:lvl1pPr>
              <a:defRPr/>
            </a:lvl1pPr>
          </a:lstStyle>
          <a:p>
            <a:pPr>
              <a:defRPr/>
            </a:pPr>
            <a:fld id="{EA1D7204-F7B8-4E16-AF9B-2DC369161AA6}" type="slidenum">
              <a:rPr lang="en-US" altLang="en-US"/>
              <a:pPr>
                <a:defRPr/>
              </a:pPr>
              <a:t>‹#›</a:t>
            </a:fld>
            <a:endParaRPr lang="en-US" altLang="en-US"/>
          </a:p>
        </p:txBody>
      </p:sp>
    </p:spTree>
    <p:extLst>
      <p:ext uri="{BB962C8B-B14F-4D97-AF65-F5344CB8AC3E}">
        <p14:creationId xmlns:p14="http://schemas.microsoft.com/office/powerpoint/2010/main" val="39140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E0C15D4-7C91-5C59-8EFA-4697F9F1B7E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8AEDF97-B1A9-5AA0-D626-A28BA943C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2A8D546-887E-FC11-EF24-B967F62E17F8}"/>
              </a:ext>
            </a:extLst>
          </p:cNvPr>
          <p:cNvSpPr>
            <a:spLocks noGrp="1" noChangeArrowheads="1"/>
          </p:cNvSpPr>
          <p:nvPr>
            <p:ph type="sldNum" sz="quarter" idx="12"/>
          </p:nvPr>
        </p:nvSpPr>
        <p:spPr>
          <a:ln/>
        </p:spPr>
        <p:txBody>
          <a:bodyPr/>
          <a:lstStyle>
            <a:lvl1pPr>
              <a:defRPr/>
            </a:lvl1pPr>
          </a:lstStyle>
          <a:p>
            <a:pPr>
              <a:defRPr/>
            </a:pPr>
            <a:fld id="{6D5ACAAE-84A9-4590-A5ED-23A8B302F4F6}" type="slidenum">
              <a:rPr lang="en-US" altLang="en-US"/>
              <a:pPr>
                <a:defRPr/>
              </a:pPr>
              <a:t>‹#›</a:t>
            </a:fld>
            <a:endParaRPr lang="en-US" altLang="en-US"/>
          </a:p>
        </p:txBody>
      </p:sp>
    </p:spTree>
    <p:extLst>
      <p:ext uri="{BB962C8B-B14F-4D97-AF65-F5344CB8AC3E}">
        <p14:creationId xmlns:p14="http://schemas.microsoft.com/office/powerpoint/2010/main" val="281496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CCF06AE-08F1-0A28-FB8B-2AFAC9E51AF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EE51D43-AFAD-A649-5F52-D73C374C3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25C45D-34C2-8DE8-B4FB-5DC7BAC92B19}"/>
              </a:ext>
            </a:extLst>
          </p:cNvPr>
          <p:cNvSpPr>
            <a:spLocks noGrp="1" noChangeArrowheads="1"/>
          </p:cNvSpPr>
          <p:nvPr>
            <p:ph type="sldNum" sz="quarter" idx="12"/>
          </p:nvPr>
        </p:nvSpPr>
        <p:spPr>
          <a:ln/>
        </p:spPr>
        <p:txBody>
          <a:bodyPr/>
          <a:lstStyle>
            <a:lvl1pPr>
              <a:defRPr/>
            </a:lvl1pPr>
          </a:lstStyle>
          <a:p>
            <a:pPr>
              <a:defRPr/>
            </a:pPr>
            <a:fld id="{1E9D6CF3-2BA8-4766-ADA0-0DB4C83ED760}" type="slidenum">
              <a:rPr lang="en-US" altLang="en-US"/>
              <a:pPr>
                <a:defRPr/>
              </a:pPr>
              <a:t>‹#›</a:t>
            </a:fld>
            <a:endParaRPr lang="en-US" altLang="en-US"/>
          </a:p>
        </p:txBody>
      </p:sp>
    </p:spTree>
    <p:extLst>
      <p:ext uri="{BB962C8B-B14F-4D97-AF65-F5344CB8AC3E}">
        <p14:creationId xmlns:p14="http://schemas.microsoft.com/office/powerpoint/2010/main" val="25949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7F30FA-9184-BD2A-A166-7B8D378ECE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791200-913D-2CCA-F682-517371D095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5DFA7EC-28CF-0D0F-567B-C183BD2B43EB}"/>
              </a:ext>
            </a:extLst>
          </p:cNvPr>
          <p:cNvSpPr>
            <a:spLocks noGrp="1" noChangeArrowheads="1"/>
          </p:cNvSpPr>
          <p:nvPr>
            <p:ph type="sldNum" sz="quarter" idx="12"/>
          </p:nvPr>
        </p:nvSpPr>
        <p:spPr>
          <a:ln/>
        </p:spPr>
        <p:txBody>
          <a:bodyPr/>
          <a:lstStyle>
            <a:lvl1pPr>
              <a:defRPr/>
            </a:lvl1pPr>
          </a:lstStyle>
          <a:p>
            <a:pPr>
              <a:defRPr/>
            </a:pPr>
            <a:fld id="{997E80AC-EFFD-4506-AFF6-349ABA0A02E8}" type="slidenum">
              <a:rPr lang="en-US" altLang="en-US"/>
              <a:pPr>
                <a:defRPr/>
              </a:pPr>
              <a:t>‹#›</a:t>
            </a:fld>
            <a:endParaRPr lang="en-US" altLang="en-US"/>
          </a:p>
        </p:txBody>
      </p:sp>
    </p:spTree>
    <p:extLst>
      <p:ext uri="{BB962C8B-B14F-4D97-AF65-F5344CB8AC3E}">
        <p14:creationId xmlns:p14="http://schemas.microsoft.com/office/powerpoint/2010/main" val="363032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62CEC7-BCFC-8610-8746-2D53789353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FF26BD-42E4-7AAE-AB27-297F91A5AC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E53D81-8C49-BEA0-2CC2-1612ACFEF32A}"/>
              </a:ext>
            </a:extLst>
          </p:cNvPr>
          <p:cNvSpPr>
            <a:spLocks noGrp="1" noChangeArrowheads="1"/>
          </p:cNvSpPr>
          <p:nvPr>
            <p:ph type="sldNum" sz="quarter" idx="12"/>
          </p:nvPr>
        </p:nvSpPr>
        <p:spPr>
          <a:ln/>
        </p:spPr>
        <p:txBody>
          <a:bodyPr/>
          <a:lstStyle>
            <a:lvl1pPr>
              <a:defRPr/>
            </a:lvl1pPr>
          </a:lstStyle>
          <a:p>
            <a:pPr>
              <a:defRPr/>
            </a:pPr>
            <a:fld id="{A77FAF73-F950-430A-BD8F-463D96490ECA}" type="slidenum">
              <a:rPr lang="en-US" altLang="en-US"/>
              <a:pPr>
                <a:defRPr/>
              </a:pPr>
              <a:t>‹#›</a:t>
            </a:fld>
            <a:endParaRPr lang="en-US" altLang="en-US"/>
          </a:p>
        </p:txBody>
      </p:sp>
    </p:spTree>
    <p:extLst>
      <p:ext uri="{BB962C8B-B14F-4D97-AF65-F5344CB8AC3E}">
        <p14:creationId xmlns:p14="http://schemas.microsoft.com/office/powerpoint/2010/main" val="331434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C5E5DEE-3782-8CA1-55C0-5E2AE952F1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557743-E133-D556-9EAF-E8B92D9D0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6D9586-A303-DEC3-A8F5-311C0DB94B98}"/>
              </a:ext>
            </a:extLst>
          </p:cNvPr>
          <p:cNvSpPr>
            <a:spLocks noGrp="1" noChangeArrowheads="1"/>
          </p:cNvSpPr>
          <p:nvPr>
            <p:ph type="sldNum" sz="quarter" idx="12"/>
          </p:nvPr>
        </p:nvSpPr>
        <p:spPr>
          <a:ln/>
        </p:spPr>
        <p:txBody>
          <a:bodyPr/>
          <a:lstStyle>
            <a:lvl1pPr>
              <a:defRPr/>
            </a:lvl1pPr>
          </a:lstStyle>
          <a:p>
            <a:pPr>
              <a:defRPr/>
            </a:pPr>
            <a:fld id="{1BDE11B2-3363-4584-B365-4A53535F8A58}" type="slidenum">
              <a:rPr lang="en-US" altLang="en-US"/>
              <a:pPr>
                <a:defRPr/>
              </a:pPr>
              <a:t>‹#›</a:t>
            </a:fld>
            <a:endParaRPr lang="en-US" altLang="en-US"/>
          </a:p>
        </p:txBody>
      </p:sp>
    </p:spTree>
    <p:extLst>
      <p:ext uri="{BB962C8B-B14F-4D97-AF65-F5344CB8AC3E}">
        <p14:creationId xmlns:p14="http://schemas.microsoft.com/office/powerpoint/2010/main" val="195196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5AA4533-446C-C217-F803-A55BE56A401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252CB38-F74E-3056-C80F-AB67DB75B36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C4477F-772D-A3F6-2D6C-CB5FF136705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963805C3-4EC2-0BBC-3A78-C96A97E639D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9E2EEE78-B411-6024-403A-BDB391D41CD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F0696A-2087-4EF1-BCC6-41A360AAEE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480" r:id="rId1"/>
    <p:sldLayoutId id="2147488481" r:id="rId2"/>
    <p:sldLayoutId id="2147488482" r:id="rId3"/>
    <p:sldLayoutId id="2147488483" r:id="rId4"/>
    <p:sldLayoutId id="2147488484" r:id="rId5"/>
    <p:sldLayoutId id="2147488485" r:id="rId6"/>
    <p:sldLayoutId id="2147488486" r:id="rId7"/>
    <p:sldLayoutId id="2147488487" r:id="rId8"/>
    <p:sldLayoutId id="2147488488" r:id="rId9"/>
    <p:sldLayoutId id="2147488489" r:id="rId10"/>
    <p:sldLayoutId id="2147488490" r:id="rId11"/>
    <p:sldLayoutId id="2147488491" r:id="rId12"/>
    <p:sldLayoutId id="2147488492" r:id="rId13"/>
    <p:sldLayoutId id="214748849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A797F9A-8712-AD58-F319-93B4ECDD693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A983AC3D-F32B-2044-9179-866FA774FF4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E8A44B1-39EF-CD82-7F25-9CD95854D53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GB"/>
          </a:p>
        </p:txBody>
      </p:sp>
      <p:sp>
        <p:nvSpPr>
          <p:cNvPr id="1029" name="Rectangle 5">
            <a:extLst>
              <a:ext uri="{FF2B5EF4-FFF2-40B4-BE49-F238E27FC236}">
                <a16:creationId xmlns:a16="http://schemas.microsoft.com/office/drawing/2014/main" id="{A1E92389-29DD-AAE6-D7F9-758DD0AF4A6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GB"/>
          </a:p>
        </p:txBody>
      </p:sp>
      <p:sp>
        <p:nvSpPr>
          <p:cNvPr id="1030" name="Rectangle 6">
            <a:extLst>
              <a:ext uri="{FF2B5EF4-FFF2-40B4-BE49-F238E27FC236}">
                <a16:creationId xmlns:a16="http://schemas.microsoft.com/office/drawing/2014/main" id="{96C458DE-0B1F-044B-04C0-0C5F9F9991D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48720A7-A6CD-4584-A13E-6E50121CD17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8522" r:id="rId1"/>
    <p:sldLayoutId id="2147488523" r:id="rId2"/>
    <p:sldLayoutId id="2147488524" r:id="rId3"/>
    <p:sldLayoutId id="2147488525" r:id="rId4"/>
    <p:sldLayoutId id="2147488526" r:id="rId5"/>
    <p:sldLayoutId id="2147488527" r:id="rId6"/>
    <p:sldLayoutId id="2147488528" r:id="rId7"/>
    <p:sldLayoutId id="2147488529" r:id="rId8"/>
    <p:sldLayoutId id="2147488530" r:id="rId9"/>
    <p:sldLayoutId id="2147488531" r:id="rId10"/>
    <p:sldLayoutId id="2147488532" r:id="rId11"/>
    <p:sldLayoutId id="21474885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667AB-C1A0-4194-AEA7-3933213334B4}" type="datetimeFigureOut">
              <a:rPr lang="en-GB" smtClean="0">
                <a:solidFill>
                  <a:prstClr val="black">
                    <a:tint val="75000"/>
                  </a:prstClr>
                </a:solidFill>
              </a:rPr>
              <a:pPr/>
              <a:t>28/09/2025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42014-A4CA-454F-8EFC-99C9E90A5B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189545"/>
      </p:ext>
    </p:extLst>
  </p:cSld>
  <p:clrMap bg1="lt1" tx1="dk1" bg2="lt2" tx2="dk2" accent1="accent1" accent2="accent2" accent3="accent3" accent4="accent4" accent5="accent5" accent6="accent6" hlink="hlink" folHlink="folHlink"/>
  <p:sldLayoutIdLst>
    <p:sldLayoutId id="2147488535" r:id="rId1"/>
    <p:sldLayoutId id="2147488536" r:id="rId2"/>
    <p:sldLayoutId id="2147488537" r:id="rId3"/>
    <p:sldLayoutId id="2147488538" r:id="rId4"/>
    <p:sldLayoutId id="2147488539" r:id="rId5"/>
    <p:sldLayoutId id="2147488540" r:id="rId6"/>
    <p:sldLayoutId id="2147488541" r:id="rId7"/>
    <p:sldLayoutId id="2147488542" r:id="rId8"/>
    <p:sldLayoutId id="2147488543" r:id="rId9"/>
    <p:sldLayoutId id="2147488544" r:id="rId10"/>
    <p:sldLayoutId id="2147488545" r:id="rId11"/>
    <p:sldLayoutId id="21474885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66C5E5C-E0CB-4FB1-0AFD-4199678C710D}"/>
              </a:ext>
            </a:extLst>
          </p:cNvPr>
          <p:cNvSpPr>
            <a:spLocks noGrp="1" noChangeArrowheads="1"/>
          </p:cNvSpPr>
          <p:nvPr>
            <p:ph type="ctrTitle"/>
          </p:nvPr>
        </p:nvSpPr>
        <p:spPr>
          <a:xfrm>
            <a:off x="179512" y="1709936"/>
            <a:ext cx="8581256" cy="1143000"/>
          </a:xfrm>
        </p:spPr>
        <p:txBody>
          <a:bodyPr/>
          <a:lstStyle/>
          <a:p>
            <a:pPr eaLnBrk="1" hangingPunct="1"/>
            <a:r>
              <a:rPr lang="en-GB" altLang="en-US" sz="5400" dirty="0"/>
              <a:t>Trauma and its Treatment               (the psychiatric point of view)        and the Evidence for GLP-1 Agonists in Addiction</a:t>
            </a:r>
          </a:p>
        </p:txBody>
      </p:sp>
      <p:sp>
        <p:nvSpPr>
          <p:cNvPr id="51203" name="Rectangle 3">
            <a:extLst>
              <a:ext uri="{FF2B5EF4-FFF2-40B4-BE49-F238E27FC236}">
                <a16:creationId xmlns:a16="http://schemas.microsoft.com/office/drawing/2014/main" id="{423210F1-B2F3-6073-9017-FAC3ACA03EAC}"/>
              </a:ext>
            </a:extLst>
          </p:cNvPr>
          <p:cNvSpPr>
            <a:spLocks noGrp="1" noChangeArrowheads="1"/>
          </p:cNvSpPr>
          <p:nvPr>
            <p:ph type="subTitle" idx="1"/>
          </p:nvPr>
        </p:nvSpPr>
        <p:spPr>
          <a:xfrm>
            <a:off x="533400" y="4221163"/>
            <a:ext cx="8077200" cy="2160587"/>
          </a:xfrm>
        </p:spPr>
        <p:txBody>
          <a:bodyPr/>
          <a:lstStyle/>
          <a:p>
            <a:pPr eaLnBrk="1" hangingPunct="1">
              <a:lnSpc>
                <a:spcPct val="80000"/>
              </a:lnSpc>
            </a:pPr>
            <a:r>
              <a:rPr lang="en-GB" altLang="en-US" sz="2800" dirty="0"/>
              <a:t>Dr Fergus Law</a:t>
            </a:r>
            <a:endParaRPr lang="en-GB" altLang="en-US" sz="2000" baseline="30000" dirty="0"/>
          </a:p>
          <a:p>
            <a:pPr eaLnBrk="1" hangingPunct="1">
              <a:lnSpc>
                <a:spcPct val="0"/>
              </a:lnSpc>
            </a:pPr>
            <a:endParaRPr lang="en-GB" altLang="en-US" sz="2000" baseline="30000" dirty="0"/>
          </a:p>
          <a:p>
            <a:pPr eaLnBrk="1" hangingPunct="1">
              <a:lnSpc>
                <a:spcPct val="80000"/>
              </a:lnSpc>
            </a:pPr>
            <a:r>
              <a:rPr lang="en-GB" altLang="en-US" sz="2000" dirty="0"/>
              <a:t>Consultant Psychiatrist in Substance Misuse, PsychInsight</a:t>
            </a:r>
          </a:p>
          <a:p>
            <a:pPr eaLnBrk="1" hangingPunct="1">
              <a:lnSpc>
                <a:spcPct val="80000"/>
              </a:lnSpc>
            </a:pPr>
            <a:r>
              <a:rPr lang="en-GB" altLang="en-US" sz="2000" dirty="0"/>
              <a:t> </a:t>
            </a:r>
          </a:p>
          <a:p>
            <a:pPr eaLnBrk="1" hangingPunct="1">
              <a:lnSpc>
                <a:spcPct val="80000"/>
              </a:lnSpc>
            </a:pPr>
            <a:r>
              <a:rPr lang="en-GB" altLang="en-US" sz="2000" dirty="0"/>
              <a:t>DrFergus.Law@PsychInsight.co.uk</a:t>
            </a:r>
          </a:p>
          <a:p>
            <a:pPr eaLnBrk="1" hangingPunct="1">
              <a:lnSpc>
                <a:spcPct val="80000"/>
              </a:lnSpc>
            </a:pPr>
            <a:r>
              <a:rPr lang="en-GB" altLang="en-US" sz="2000" dirty="0"/>
              <a:t>British Doctors &amp; Dentists Group annual convention </a:t>
            </a:r>
            <a:r>
              <a:rPr lang="en-GB" altLang="en-US" sz="2000"/>
              <a:t>on 27 </a:t>
            </a:r>
            <a:r>
              <a:rPr lang="en-GB" altLang="en-US" sz="2000" dirty="0"/>
              <a:t>Sept 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D676-72FD-18A6-330C-D04F6C215C18}"/>
              </a:ext>
            </a:extLst>
          </p:cNvPr>
          <p:cNvSpPr>
            <a:spLocks noGrp="1"/>
          </p:cNvSpPr>
          <p:nvPr>
            <p:ph type="title"/>
          </p:nvPr>
        </p:nvSpPr>
        <p:spPr>
          <a:xfrm>
            <a:off x="685800" y="116632"/>
            <a:ext cx="7772400" cy="1143000"/>
          </a:xfrm>
        </p:spPr>
        <p:txBody>
          <a:bodyPr/>
          <a:lstStyle/>
          <a:p>
            <a:r>
              <a:rPr lang="en-GB" dirty="0"/>
              <a:t>BNF Tariff or Indicative Prices</a:t>
            </a:r>
          </a:p>
        </p:txBody>
      </p:sp>
      <p:sp>
        <p:nvSpPr>
          <p:cNvPr id="3" name="Content Placeholder 2">
            <a:extLst>
              <a:ext uri="{FF2B5EF4-FFF2-40B4-BE49-F238E27FC236}">
                <a16:creationId xmlns:a16="http://schemas.microsoft.com/office/drawing/2014/main" id="{8CFF14F9-F75F-C93A-7D2E-A7069F1929A0}"/>
              </a:ext>
            </a:extLst>
          </p:cNvPr>
          <p:cNvSpPr>
            <a:spLocks noGrp="1"/>
          </p:cNvSpPr>
          <p:nvPr>
            <p:ph idx="1"/>
          </p:nvPr>
        </p:nvSpPr>
        <p:spPr>
          <a:xfrm>
            <a:off x="395536" y="1268760"/>
            <a:ext cx="8352928" cy="5400600"/>
          </a:xfrm>
        </p:spPr>
        <p:txBody>
          <a:bodyPr/>
          <a:lstStyle/>
          <a:p>
            <a:r>
              <a:rPr lang="en-GB" dirty="0" err="1"/>
              <a:t>Semaglutide</a:t>
            </a:r>
            <a:r>
              <a:rPr lang="en-GB" dirty="0"/>
              <a:t> - Ozempic (£73.25 for 1) (and </a:t>
            </a:r>
            <a:r>
              <a:rPr lang="en-GB" dirty="0" err="1"/>
              <a:t>Rybelsus</a:t>
            </a:r>
            <a:r>
              <a:rPr lang="en-GB" dirty="0"/>
              <a:t> £78.48 for 30 tablets)</a:t>
            </a:r>
          </a:p>
          <a:p>
            <a:r>
              <a:rPr lang="en-GB" dirty="0"/>
              <a:t>Dulaglutide - Trulicity (£73-25 for 4)</a:t>
            </a:r>
          </a:p>
          <a:p>
            <a:r>
              <a:rPr lang="en-GB" dirty="0" err="1"/>
              <a:t>Tirzepatide</a:t>
            </a:r>
            <a:r>
              <a:rPr lang="en-GB" dirty="0"/>
              <a:t> - </a:t>
            </a:r>
            <a:r>
              <a:rPr lang="en-GB" dirty="0" err="1"/>
              <a:t>Mounjaro</a:t>
            </a:r>
            <a:r>
              <a:rPr lang="en-GB" dirty="0"/>
              <a:t> (£92, £107, £122 for 1)</a:t>
            </a:r>
          </a:p>
          <a:p>
            <a:r>
              <a:rPr lang="en-GB" dirty="0"/>
              <a:t>Exenatide - </a:t>
            </a:r>
            <a:r>
              <a:rPr lang="en-GB" dirty="0" err="1"/>
              <a:t>Bydureon</a:t>
            </a:r>
            <a:r>
              <a:rPr lang="en-GB" dirty="0"/>
              <a:t> </a:t>
            </a:r>
            <a:r>
              <a:rPr lang="en-GB" dirty="0" err="1"/>
              <a:t>Bcise</a:t>
            </a:r>
            <a:r>
              <a:rPr lang="en-GB" dirty="0"/>
              <a:t> (£73-36 for 4)</a:t>
            </a:r>
          </a:p>
          <a:p>
            <a:r>
              <a:rPr lang="en-GB" dirty="0"/>
              <a:t>Liraglutide: </a:t>
            </a:r>
          </a:p>
          <a:p>
            <a:pPr lvl="1"/>
            <a:r>
              <a:rPr lang="en-GB" dirty="0"/>
              <a:t>Victoza (£50.49 for 2, £76.50 for 3, £196.20 for 5) </a:t>
            </a:r>
          </a:p>
          <a:p>
            <a:pPr lvl="1"/>
            <a:r>
              <a:rPr lang="en-GB" dirty="0" err="1"/>
              <a:t>Diavic</a:t>
            </a:r>
            <a:r>
              <a:rPr lang="en-GB" dirty="0"/>
              <a:t>, </a:t>
            </a:r>
            <a:r>
              <a:rPr lang="en-GB" dirty="0" err="1"/>
              <a:t>Biolide</a:t>
            </a:r>
            <a:r>
              <a:rPr lang="en-GB" dirty="0"/>
              <a:t>, </a:t>
            </a:r>
            <a:r>
              <a:rPr lang="en-GB" dirty="0" err="1"/>
              <a:t>Nevolat</a:t>
            </a:r>
            <a:r>
              <a:rPr lang="en-GB" dirty="0"/>
              <a:t>, </a:t>
            </a:r>
            <a:r>
              <a:rPr lang="en-GB" dirty="0" err="1"/>
              <a:t>Xegluxen</a:t>
            </a:r>
            <a:r>
              <a:rPr lang="en-GB" dirty="0"/>
              <a:t> (£50.49 for 2, £76.52 for 3, £127.53 for 5)</a:t>
            </a:r>
          </a:p>
        </p:txBody>
      </p:sp>
    </p:spTree>
    <p:extLst>
      <p:ext uri="{BB962C8B-B14F-4D97-AF65-F5344CB8AC3E}">
        <p14:creationId xmlns:p14="http://schemas.microsoft.com/office/powerpoint/2010/main" val="17549465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3-27AC-4D36-CFBD-CEF9B3188B4F}"/>
              </a:ext>
            </a:extLst>
          </p:cNvPr>
          <p:cNvSpPr>
            <a:spLocks noGrp="1"/>
          </p:cNvSpPr>
          <p:nvPr>
            <p:ph type="ctrTitle"/>
          </p:nvPr>
        </p:nvSpPr>
        <p:spPr/>
        <p:txBody>
          <a:bodyPr/>
          <a:lstStyle/>
          <a:p>
            <a:r>
              <a:rPr lang="en-GB" sz="4800" dirty="0"/>
              <a:t>Seeking Safety and Internal Family Systems (IFS) Therapy</a:t>
            </a:r>
            <a:br>
              <a:rPr lang="en-GB" sz="4800" dirty="0"/>
            </a:br>
            <a:r>
              <a:rPr lang="en-GB" sz="4800" dirty="0"/>
              <a:t>(both therapies for both Trauma and Addiction)</a:t>
            </a:r>
          </a:p>
        </p:txBody>
      </p:sp>
    </p:spTree>
    <p:extLst>
      <p:ext uri="{BB962C8B-B14F-4D97-AF65-F5344CB8AC3E}">
        <p14:creationId xmlns:p14="http://schemas.microsoft.com/office/powerpoint/2010/main" val="5683247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47A1-B1EE-3EE9-5C66-FBA78F4FD57D}"/>
              </a:ext>
            </a:extLst>
          </p:cNvPr>
          <p:cNvSpPr>
            <a:spLocks noGrp="1"/>
          </p:cNvSpPr>
          <p:nvPr>
            <p:ph type="title"/>
          </p:nvPr>
        </p:nvSpPr>
        <p:spPr>
          <a:xfrm>
            <a:off x="251520" y="188640"/>
            <a:ext cx="8640960" cy="1143000"/>
          </a:xfrm>
        </p:spPr>
        <p:txBody>
          <a:bodyPr/>
          <a:lstStyle/>
          <a:p>
            <a:r>
              <a:rPr lang="en-GB" dirty="0"/>
              <a:t>Therapies for Trauma and Addiction</a:t>
            </a:r>
          </a:p>
        </p:txBody>
      </p:sp>
      <p:sp>
        <p:nvSpPr>
          <p:cNvPr id="3" name="Content Placeholder 2">
            <a:extLst>
              <a:ext uri="{FF2B5EF4-FFF2-40B4-BE49-F238E27FC236}">
                <a16:creationId xmlns:a16="http://schemas.microsoft.com/office/drawing/2014/main" id="{1A5420D3-5B4F-D242-62A7-18329C8EA850}"/>
              </a:ext>
            </a:extLst>
          </p:cNvPr>
          <p:cNvSpPr>
            <a:spLocks noGrp="1"/>
          </p:cNvSpPr>
          <p:nvPr>
            <p:ph idx="1"/>
          </p:nvPr>
        </p:nvSpPr>
        <p:spPr>
          <a:xfrm>
            <a:off x="251520" y="1340768"/>
            <a:ext cx="8602216" cy="5472608"/>
          </a:xfrm>
        </p:spPr>
        <p:txBody>
          <a:bodyPr/>
          <a:lstStyle/>
          <a:p>
            <a:r>
              <a:rPr lang="en-GB" dirty="0"/>
              <a:t>Seeking Safety: </a:t>
            </a:r>
          </a:p>
          <a:p>
            <a:pPr lvl="1"/>
            <a:r>
              <a:rPr lang="en-GB" dirty="0"/>
              <a:t>25 coping skills taught in group (or individual) sessions dealing with trauma, addiction and their relationship, developed by Lisa M. </a:t>
            </a:r>
            <a:r>
              <a:rPr lang="en-GB" dirty="0" err="1"/>
              <a:t>Najavits</a:t>
            </a:r>
            <a:r>
              <a:rPr lang="en-GB" dirty="0"/>
              <a:t> </a:t>
            </a:r>
          </a:p>
          <a:p>
            <a:pPr lvl="1"/>
            <a:r>
              <a:rPr lang="en-GB" dirty="0"/>
              <a:t>Good evidence (7 </a:t>
            </a:r>
            <a:r>
              <a:rPr lang="en-GB" dirty="0" err="1"/>
              <a:t>RCTs</a:t>
            </a:r>
            <a:r>
              <a:rPr lang="en-GB" dirty="0"/>
              <a:t>), but limited UK availability</a:t>
            </a:r>
          </a:p>
          <a:p>
            <a:r>
              <a:rPr lang="en-GB" dirty="0"/>
              <a:t>IFS (Internal family systems therapy): </a:t>
            </a:r>
          </a:p>
          <a:p>
            <a:pPr lvl="1"/>
            <a:r>
              <a:rPr lang="en-GB" dirty="0"/>
              <a:t>Mind is seen as a ‘family’ of subpersonalities, alcohol and drug use is seen as a strategy to deal with issues within the family system</a:t>
            </a:r>
          </a:p>
          <a:p>
            <a:pPr lvl="1"/>
            <a:r>
              <a:rPr lang="en-GB" dirty="0"/>
              <a:t>Evidence limited (2 </a:t>
            </a:r>
            <a:r>
              <a:rPr lang="en-GB" dirty="0" err="1"/>
              <a:t>RCTs</a:t>
            </a:r>
            <a:r>
              <a:rPr lang="en-GB" dirty="0"/>
              <a:t>, 8 CTs), but promising, developed by family therapist, Richard Schartz </a:t>
            </a:r>
          </a:p>
          <a:p>
            <a:pPr lvl="1"/>
            <a:endParaRPr lang="en-GB" dirty="0"/>
          </a:p>
        </p:txBody>
      </p:sp>
    </p:spTree>
    <p:extLst>
      <p:ext uri="{BB962C8B-B14F-4D97-AF65-F5344CB8AC3E}">
        <p14:creationId xmlns:p14="http://schemas.microsoft.com/office/powerpoint/2010/main" val="6705397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0281-39A8-9DB0-35D0-4723A54D1E7F}"/>
              </a:ext>
            </a:extLst>
          </p:cNvPr>
          <p:cNvSpPr>
            <a:spLocks noGrp="1"/>
          </p:cNvSpPr>
          <p:nvPr>
            <p:ph type="title"/>
          </p:nvPr>
        </p:nvSpPr>
        <p:spPr>
          <a:xfrm>
            <a:off x="685800" y="197768"/>
            <a:ext cx="7772400" cy="1143000"/>
          </a:xfrm>
        </p:spPr>
        <p:txBody>
          <a:bodyPr/>
          <a:lstStyle/>
          <a:p>
            <a:r>
              <a:rPr lang="en-GB" dirty="0"/>
              <a:t>More About Seeking Safety </a:t>
            </a:r>
          </a:p>
        </p:txBody>
      </p:sp>
      <p:sp>
        <p:nvSpPr>
          <p:cNvPr id="3" name="Content Placeholder 2">
            <a:extLst>
              <a:ext uri="{FF2B5EF4-FFF2-40B4-BE49-F238E27FC236}">
                <a16:creationId xmlns:a16="http://schemas.microsoft.com/office/drawing/2014/main" id="{95822CA8-6E74-3276-95C9-C85ED8B211D2}"/>
              </a:ext>
            </a:extLst>
          </p:cNvPr>
          <p:cNvSpPr>
            <a:spLocks noGrp="1"/>
          </p:cNvSpPr>
          <p:nvPr>
            <p:ph idx="1"/>
          </p:nvPr>
        </p:nvSpPr>
        <p:spPr>
          <a:xfrm>
            <a:off x="251520" y="1474440"/>
            <a:ext cx="8640960" cy="4114800"/>
          </a:xfrm>
        </p:spPr>
        <p:txBody>
          <a:bodyPr/>
          <a:lstStyle/>
          <a:p>
            <a:r>
              <a:rPr lang="en-GB" dirty="0"/>
              <a:t>Integrates principles from CBT, education and other psychosocial elements</a:t>
            </a:r>
          </a:p>
          <a:p>
            <a:r>
              <a:rPr lang="en-GB" dirty="0"/>
              <a:t>Integrates trauma &amp; substance use treatment, but more effective with PTSD than substance use</a:t>
            </a:r>
          </a:p>
          <a:p>
            <a:r>
              <a:rPr lang="en-GB" dirty="0"/>
              <a:t>25 sessions structured around:</a:t>
            </a:r>
          </a:p>
          <a:p>
            <a:pPr lvl="1"/>
            <a:r>
              <a:rPr lang="en-GB" dirty="0"/>
              <a:t>Feeling safe in their thinking, behaviour, relationships and emotions </a:t>
            </a:r>
          </a:p>
          <a:p>
            <a:pPr lvl="1"/>
            <a:r>
              <a:rPr lang="en-GB" dirty="0"/>
              <a:t>Teaching coping strategies, so avoids delving into past trauma (reducing risk of re-traumatisation) </a:t>
            </a:r>
          </a:p>
          <a:p>
            <a:pPr lvl="1"/>
            <a:r>
              <a:rPr lang="en-GB" dirty="0"/>
              <a:t>Emphasises ideals of compassion, self-care &amp; honesty</a:t>
            </a:r>
          </a:p>
        </p:txBody>
      </p:sp>
    </p:spTree>
    <p:extLst>
      <p:ext uri="{BB962C8B-B14F-4D97-AF65-F5344CB8AC3E}">
        <p14:creationId xmlns:p14="http://schemas.microsoft.com/office/powerpoint/2010/main" val="22619137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F271-A19F-1BFD-2D19-178140AE08A5}"/>
              </a:ext>
            </a:extLst>
          </p:cNvPr>
          <p:cNvSpPr>
            <a:spLocks noGrp="1"/>
          </p:cNvSpPr>
          <p:nvPr>
            <p:ph type="title"/>
          </p:nvPr>
        </p:nvSpPr>
        <p:spPr>
          <a:xfrm>
            <a:off x="685800" y="404664"/>
            <a:ext cx="7772400" cy="1143000"/>
          </a:xfrm>
        </p:spPr>
        <p:txBody>
          <a:bodyPr/>
          <a:lstStyle/>
          <a:p>
            <a:r>
              <a:rPr lang="en-GB" dirty="0"/>
              <a:t>More About IFS (Internal Family Systems Therapy)</a:t>
            </a:r>
          </a:p>
        </p:txBody>
      </p:sp>
      <p:sp>
        <p:nvSpPr>
          <p:cNvPr id="3" name="Content Placeholder 2">
            <a:extLst>
              <a:ext uri="{FF2B5EF4-FFF2-40B4-BE49-F238E27FC236}">
                <a16:creationId xmlns:a16="http://schemas.microsoft.com/office/drawing/2014/main" id="{F5FFCF25-34FA-A3A3-D42E-3B856E3BFCEA}"/>
              </a:ext>
            </a:extLst>
          </p:cNvPr>
          <p:cNvSpPr>
            <a:spLocks noGrp="1"/>
          </p:cNvSpPr>
          <p:nvPr>
            <p:ph idx="1"/>
          </p:nvPr>
        </p:nvSpPr>
        <p:spPr>
          <a:xfrm>
            <a:off x="395536" y="1988840"/>
            <a:ext cx="8266410" cy="4752528"/>
          </a:xfrm>
        </p:spPr>
        <p:txBody>
          <a:bodyPr/>
          <a:lstStyle/>
          <a:p>
            <a:r>
              <a:rPr lang="en-GB" sz="3000" dirty="0"/>
              <a:t>Reputation for being especially useful in addiction and all types of trauma (PTSD, </a:t>
            </a:r>
            <a:r>
              <a:rPr lang="en-GB" sz="3000" dirty="0" err="1"/>
              <a:t>cPTSD</a:t>
            </a:r>
            <a:r>
              <a:rPr lang="en-GB" sz="3000" dirty="0"/>
              <a:t>, DID) </a:t>
            </a:r>
          </a:p>
          <a:p>
            <a:r>
              <a:rPr lang="en-GB" sz="3000" dirty="0"/>
              <a:t>Overall goals of therapy:</a:t>
            </a:r>
          </a:p>
          <a:p>
            <a:pPr lvl="1"/>
            <a:r>
              <a:rPr lang="en-GB" sz="2600" dirty="0"/>
              <a:t>To achieve balance/harmony within the internal system</a:t>
            </a:r>
          </a:p>
          <a:p>
            <a:pPr lvl="1"/>
            <a:r>
              <a:rPr lang="en-GB" sz="2600" dirty="0"/>
              <a:t>To differentiate and elevate the core or Self to be an effective leader in the system, with the parts providing input, but respecting its leadership</a:t>
            </a:r>
          </a:p>
          <a:p>
            <a:pPr lvl="1"/>
            <a:r>
              <a:rPr lang="en-GB" sz="2600" dirty="0"/>
              <a:t>Help parts find their non-extreme roles, as there are no "bad" parts, as all parts lend talents and have a positive intention, e.g. suicidal part is trying to manage distress</a:t>
            </a:r>
          </a:p>
        </p:txBody>
      </p:sp>
    </p:spTree>
    <p:extLst>
      <p:ext uri="{BB962C8B-B14F-4D97-AF65-F5344CB8AC3E}">
        <p14:creationId xmlns:p14="http://schemas.microsoft.com/office/powerpoint/2010/main" val="12013745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BC20-2E8E-2328-F893-26267010BE79}"/>
              </a:ext>
            </a:extLst>
          </p:cNvPr>
          <p:cNvSpPr>
            <a:spLocks noGrp="1"/>
          </p:cNvSpPr>
          <p:nvPr>
            <p:ph type="title"/>
          </p:nvPr>
        </p:nvSpPr>
        <p:spPr>
          <a:xfrm>
            <a:off x="179512" y="332656"/>
            <a:ext cx="8856984" cy="1143000"/>
          </a:xfrm>
        </p:spPr>
        <p:txBody>
          <a:bodyPr/>
          <a:lstStyle/>
          <a:p>
            <a:r>
              <a:rPr lang="en-GB" sz="4200" dirty="0"/>
              <a:t>Trauma and the 3 Types of Parts in IFS</a:t>
            </a:r>
          </a:p>
        </p:txBody>
      </p:sp>
      <p:sp>
        <p:nvSpPr>
          <p:cNvPr id="3" name="Content Placeholder 2">
            <a:extLst>
              <a:ext uri="{FF2B5EF4-FFF2-40B4-BE49-F238E27FC236}">
                <a16:creationId xmlns:a16="http://schemas.microsoft.com/office/drawing/2014/main" id="{2D323363-A96B-5823-380B-3C32ED9A2785}"/>
              </a:ext>
            </a:extLst>
          </p:cNvPr>
          <p:cNvSpPr>
            <a:spLocks noGrp="1"/>
          </p:cNvSpPr>
          <p:nvPr>
            <p:ph idx="1"/>
          </p:nvPr>
        </p:nvSpPr>
        <p:spPr>
          <a:xfrm>
            <a:off x="467544" y="1628800"/>
            <a:ext cx="8206680" cy="5085184"/>
          </a:xfrm>
        </p:spPr>
        <p:txBody>
          <a:bodyPr/>
          <a:lstStyle/>
          <a:p>
            <a:r>
              <a:rPr lang="en-GB" dirty="0"/>
              <a:t>We are born with a core or self and many parts</a:t>
            </a:r>
          </a:p>
          <a:p>
            <a:r>
              <a:rPr lang="en-GB" dirty="0"/>
              <a:t>Trauma has disrupted the balance and harmony within the internal system</a:t>
            </a:r>
          </a:p>
          <a:p>
            <a:r>
              <a:rPr lang="en-GB" dirty="0"/>
              <a:t>3 types of parts (in addition to the core or self):</a:t>
            </a:r>
          </a:p>
          <a:p>
            <a:pPr lvl="1"/>
            <a:r>
              <a:rPr lang="en-GB" dirty="0"/>
              <a:t>Wounded parts (‘exiles’): Traumatised parts that are often isolated to protect the person from feeling the pain, terror and fear. They can then become extreme and desperate as they want to be cared for and tell their story. They make the individual feel fragile and vulnerable</a:t>
            </a:r>
          </a:p>
          <a:p>
            <a:endParaRPr lang="en-GB" dirty="0"/>
          </a:p>
        </p:txBody>
      </p:sp>
    </p:spTree>
    <p:extLst>
      <p:ext uri="{BB962C8B-B14F-4D97-AF65-F5344CB8AC3E}">
        <p14:creationId xmlns:p14="http://schemas.microsoft.com/office/powerpoint/2010/main" val="4274735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B362-3D28-3B58-FC44-F685E8634409}"/>
              </a:ext>
            </a:extLst>
          </p:cNvPr>
          <p:cNvSpPr>
            <a:spLocks noGrp="1"/>
          </p:cNvSpPr>
          <p:nvPr>
            <p:ph type="title"/>
          </p:nvPr>
        </p:nvSpPr>
        <p:spPr>
          <a:xfrm>
            <a:off x="179512" y="332656"/>
            <a:ext cx="8784976" cy="1143000"/>
          </a:xfrm>
        </p:spPr>
        <p:txBody>
          <a:bodyPr/>
          <a:lstStyle/>
          <a:p>
            <a:r>
              <a:rPr lang="en-GB" sz="4200" dirty="0"/>
              <a:t>Trauma and the 3 Types of Parts in IFS</a:t>
            </a:r>
          </a:p>
        </p:txBody>
      </p:sp>
      <p:sp>
        <p:nvSpPr>
          <p:cNvPr id="3" name="Content Placeholder 2">
            <a:extLst>
              <a:ext uri="{FF2B5EF4-FFF2-40B4-BE49-F238E27FC236}">
                <a16:creationId xmlns:a16="http://schemas.microsoft.com/office/drawing/2014/main" id="{768CD3A5-99F2-7D31-A2C9-BBBF8A116FD2}"/>
              </a:ext>
            </a:extLst>
          </p:cNvPr>
          <p:cNvSpPr>
            <a:spLocks noGrp="1"/>
          </p:cNvSpPr>
          <p:nvPr>
            <p:ph idx="1"/>
          </p:nvPr>
        </p:nvSpPr>
        <p:spPr>
          <a:xfrm>
            <a:off x="613792" y="1700808"/>
            <a:ext cx="7918648" cy="4968552"/>
          </a:xfrm>
        </p:spPr>
        <p:txBody>
          <a:bodyPr/>
          <a:lstStyle/>
          <a:p>
            <a:pPr lvl="1"/>
            <a:r>
              <a:rPr lang="en-GB" dirty="0"/>
              <a:t>Preventive parts (‘managers’): Parts that prevent the pain by trying to protect exiles from getting triggered. They run day-to-day life trying to prevent the person from feeling hurt or rejection, and use strategies like keeping busy, taking medication and being controlling</a:t>
            </a:r>
          </a:p>
          <a:p>
            <a:pPr lvl="1"/>
            <a:r>
              <a:rPr lang="en-GB" dirty="0"/>
              <a:t>Reactive parts (‘firefighters’): Parts that stop the pain by reacting in extreme ways when exiles are activated, e.g. drug or alcohol use, suicidal, self-mutilation (cutting), binging, purging, sex binges, numbing out, dissociating</a:t>
            </a:r>
          </a:p>
          <a:p>
            <a:endParaRPr lang="en-GB" dirty="0"/>
          </a:p>
        </p:txBody>
      </p:sp>
    </p:spTree>
    <p:extLst>
      <p:ext uri="{BB962C8B-B14F-4D97-AF65-F5344CB8AC3E}">
        <p14:creationId xmlns:p14="http://schemas.microsoft.com/office/powerpoint/2010/main" val="6843918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AC6F-9C28-59D8-A633-C58157F9F646}"/>
              </a:ext>
            </a:extLst>
          </p:cNvPr>
          <p:cNvSpPr>
            <a:spLocks noGrp="1"/>
          </p:cNvSpPr>
          <p:nvPr>
            <p:ph type="title"/>
          </p:nvPr>
        </p:nvSpPr>
        <p:spPr>
          <a:xfrm>
            <a:off x="685800" y="332656"/>
            <a:ext cx="7772400" cy="1143000"/>
          </a:xfrm>
        </p:spPr>
        <p:txBody>
          <a:bodyPr/>
          <a:lstStyle/>
          <a:p>
            <a:r>
              <a:rPr lang="en-GB" dirty="0"/>
              <a:t>IFS and Spirituality</a:t>
            </a:r>
          </a:p>
        </p:txBody>
      </p:sp>
      <p:sp>
        <p:nvSpPr>
          <p:cNvPr id="3" name="Content Placeholder 2">
            <a:extLst>
              <a:ext uri="{FF2B5EF4-FFF2-40B4-BE49-F238E27FC236}">
                <a16:creationId xmlns:a16="http://schemas.microsoft.com/office/drawing/2014/main" id="{920ED316-6162-F172-7999-747019D1D482}"/>
              </a:ext>
            </a:extLst>
          </p:cNvPr>
          <p:cNvSpPr>
            <a:spLocks noGrp="1"/>
          </p:cNvSpPr>
          <p:nvPr>
            <p:ph idx="1"/>
          </p:nvPr>
        </p:nvSpPr>
        <p:spPr>
          <a:xfrm>
            <a:off x="685800" y="1412776"/>
            <a:ext cx="7990656" cy="5256584"/>
          </a:xfrm>
        </p:spPr>
        <p:txBody>
          <a:bodyPr/>
          <a:lstStyle/>
          <a:p>
            <a:r>
              <a:rPr lang="en-GB" dirty="0"/>
              <a:t>The Self is an essence that everyone has, the core or seat of consciousness, with an intrinsic healing capacity, like a soul</a:t>
            </a:r>
          </a:p>
          <a:p>
            <a:r>
              <a:rPr lang="en-GB" dirty="0"/>
              <a:t>The Self contains many crucial leadership qualities, e.g. perspective, acceptance, openness and the 8 C’s of self-leadership (calmness, curiosity, clarity, compassion, confidence, creativity, courage, connectedness)</a:t>
            </a:r>
          </a:p>
          <a:p>
            <a:r>
              <a:rPr lang="en-GB" dirty="0"/>
              <a:t>Parts constellate around the coordinating Self</a:t>
            </a:r>
          </a:p>
        </p:txBody>
      </p:sp>
    </p:spTree>
    <p:extLst>
      <p:ext uri="{BB962C8B-B14F-4D97-AF65-F5344CB8AC3E}">
        <p14:creationId xmlns:p14="http://schemas.microsoft.com/office/powerpoint/2010/main" val="41921215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9599-E0B4-36EA-F281-189698AC1F20}"/>
              </a:ext>
            </a:extLst>
          </p:cNvPr>
          <p:cNvSpPr>
            <a:spLocks noGrp="1"/>
          </p:cNvSpPr>
          <p:nvPr>
            <p:ph type="title"/>
          </p:nvPr>
        </p:nvSpPr>
        <p:spPr>
          <a:xfrm>
            <a:off x="685800" y="116632"/>
            <a:ext cx="7772400" cy="1143000"/>
          </a:xfrm>
        </p:spPr>
        <p:txBody>
          <a:bodyPr/>
          <a:lstStyle/>
          <a:p>
            <a:r>
              <a:rPr lang="en-GB" dirty="0"/>
              <a:t>Scope and Limits of IFS</a:t>
            </a:r>
          </a:p>
        </p:txBody>
      </p:sp>
      <p:sp>
        <p:nvSpPr>
          <p:cNvPr id="3" name="Content Placeholder 2">
            <a:extLst>
              <a:ext uri="{FF2B5EF4-FFF2-40B4-BE49-F238E27FC236}">
                <a16:creationId xmlns:a16="http://schemas.microsoft.com/office/drawing/2014/main" id="{CB5CD235-2603-CEA8-3778-FA594E2C6694}"/>
              </a:ext>
            </a:extLst>
          </p:cNvPr>
          <p:cNvSpPr>
            <a:spLocks noGrp="1"/>
          </p:cNvSpPr>
          <p:nvPr>
            <p:ph idx="1"/>
          </p:nvPr>
        </p:nvSpPr>
        <p:spPr>
          <a:xfrm>
            <a:off x="251520" y="1403648"/>
            <a:ext cx="8424936" cy="5121696"/>
          </a:xfrm>
        </p:spPr>
        <p:txBody>
          <a:bodyPr/>
          <a:lstStyle/>
          <a:p>
            <a:pPr>
              <a:lnSpc>
                <a:spcPct val="125000"/>
              </a:lnSpc>
            </a:pPr>
            <a:r>
              <a:rPr lang="en-GB" sz="2800" dirty="0"/>
              <a:t>Other mental health disorders:</a:t>
            </a:r>
          </a:p>
          <a:p>
            <a:pPr lvl="1">
              <a:lnSpc>
                <a:spcPct val="125000"/>
              </a:lnSpc>
            </a:pPr>
            <a:r>
              <a:rPr lang="en-GB" sz="2400" dirty="0"/>
              <a:t>Promising research evidence for PTSD, chronic pain, depression, developing self-compassion &amp; self-forgiveness</a:t>
            </a:r>
          </a:p>
          <a:p>
            <a:pPr lvl="1">
              <a:lnSpc>
                <a:spcPct val="125000"/>
              </a:lnSpc>
            </a:pPr>
            <a:r>
              <a:rPr lang="en-GB" sz="2400" dirty="0"/>
              <a:t>Practitioners say it also works in people with ASD (autism spectrum disorder), bipolar disorder, psychosis</a:t>
            </a:r>
          </a:p>
          <a:p>
            <a:pPr>
              <a:lnSpc>
                <a:spcPct val="125000"/>
              </a:lnSpc>
            </a:pPr>
            <a:r>
              <a:rPr lang="en-GB" sz="2800" dirty="0"/>
              <a:t>Cautions and contraindications to IFS:</a:t>
            </a:r>
          </a:p>
          <a:p>
            <a:pPr lvl="1">
              <a:lnSpc>
                <a:spcPct val="125000"/>
              </a:lnSpc>
            </a:pPr>
            <a:r>
              <a:rPr lang="en-GB" sz="2400" dirty="0"/>
              <a:t>Doesn’t work if people can’t recognise they have parts</a:t>
            </a:r>
          </a:p>
          <a:p>
            <a:pPr lvl="1">
              <a:lnSpc>
                <a:spcPct val="125000"/>
              </a:lnSpc>
            </a:pPr>
            <a:r>
              <a:rPr lang="en-GB" sz="2400" dirty="0"/>
              <a:t>Ongoing abuse or unsafe environment (but can support the protectors/preventive parts)</a:t>
            </a:r>
          </a:p>
          <a:p>
            <a:pPr lvl="1">
              <a:lnSpc>
                <a:spcPct val="125000"/>
              </a:lnSpc>
            </a:pPr>
            <a:r>
              <a:rPr lang="en-GB" sz="2400" dirty="0"/>
              <a:t>Organic brain disorders, e.g. traumatic brain injury, dementia</a:t>
            </a:r>
          </a:p>
        </p:txBody>
      </p:sp>
    </p:spTree>
    <p:extLst>
      <p:ext uri="{BB962C8B-B14F-4D97-AF65-F5344CB8AC3E}">
        <p14:creationId xmlns:p14="http://schemas.microsoft.com/office/powerpoint/2010/main" val="2948872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C10-042C-F6BB-1EB3-755F001AC865}"/>
              </a:ext>
            </a:extLst>
          </p:cNvPr>
          <p:cNvSpPr>
            <a:spLocks noGrp="1"/>
          </p:cNvSpPr>
          <p:nvPr>
            <p:ph type="title"/>
          </p:nvPr>
        </p:nvSpPr>
        <p:spPr>
          <a:xfrm>
            <a:off x="685800" y="404664"/>
            <a:ext cx="7772400" cy="1143000"/>
          </a:xfrm>
        </p:spPr>
        <p:txBody>
          <a:bodyPr/>
          <a:lstStyle/>
          <a:p>
            <a:r>
              <a:rPr lang="en-GB" dirty="0"/>
              <a:t>IFS Perspective on Various Conditions or Symptoms</a:t>
            </a:r>
          </a:p>
        </p:txBody>
      </p:sp>
      <p:sp>
        <p:nvSpPr>
          <p:cNvPr id="3" name="Content Placeholder 2">
            <a:extLst>
              <a:ext uri="{FF2B5EF4-FFF2-40B4-BE49-F238E27FC236}">
                <a16:creationId xmlns:a16="http://schemas.microsoft.com/office/drawing/2014/main" id="{1B6A6F84-609F-F6BB-7059-504377F00231}"/>
              </a:ext>
            </a:extLst>
          </p:cNvPr>
          <p:cNvSpPr>
            <a:spLocks noGrp="1"/>
          </p:cNvSpPr>
          <p:nvPr>
            <p:ph idx="1"/>
          </p:nvPr>
        </p:nvSpPr>
        <p:spPr>
          <a:xfrm>
            <a:off x="611560" y="1772816"/>
            <a:ext cx="7918648" cy="4896544"/>
          </a:xfrm>
        </p:spPr>
        <p:txBody>
          <a:bodyPr/>
          <a:lstStyle/>
          <a:p>
            <a:r>
              <a:rPr lang="en-GB" dirty="0"/>
              <a:t>Comorbidities/symptoms: Seen as parts</a:t>
            </a:r>
          </a:p>
          <a:p>
            <a:r>
              <a:rPr lang="en-GB" dirty="0" err="1"/>
              <a:t>EUPD</a:t>
            </a:r>
            <a:r>
              <a:rPr lang="en-GB" dirty="0"/>
              <a:t>/BPD: Parts not working well together, with lots of firefighter activity </a:t>
            </a:r>
          </a:p>
          <a:p>
            <a:r>
              <a:rPr lang="en-GB" dirty="0"/>
              <a:t>DID: Different personalities are different parts, which developed at an age when having imaginary friends is common, but it requires more prolonged treatment</a:t>
            </a:r>
          </a:p>
          <a:p>
            <a:r>
              <a:rPr lang="en-GB" dirty="0"/>
              <a:t>Disorganised attachment: A part desperate for connection and part fearful of attachment </a:t>
            </a:r>
          </a:p>
        </p:txBody>
      </p:sp>
    </p:spTree>
    <p:extLst>
      <p:ext uri="{BB962C8B-B14F-4D97-AF65-F5344CB8AC3E}">
        <p14:creationId xmlns:p14="http://schemas.microsoft.com/office/powerpoint/2010/main" val="1706468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BED0-29F0-7E97-02D8-3F8785AA9E46}"/>
              </a:ext>
            </a:extLst>
          </p:cNvPr>
          <p:cNvSpPr>
            <a:spLocks noGrp="1"/>
          </p:cNvSpPr>
          <p:nvPr>
            <p:ph type="title"/>
          </p:nvPr>
        </p:nvSpPr>
        <p:spPr>
          <a:xfrm>
            <a:off x="541784" y="332656"/>
            <a:ext cx="8134672" cy="1143000"/>
          </a:xfrm>
        </p:spPr>
        <p:txBody>
          <a:bodyPr/>
          <a:lstStyle/>
          <a:p>
            <a:r>
              <a:rPr lang="en-GB" dirty="0"/>
              <a:t>IFS and Seeking Safety References</a:t>
            </a:r>
          </a:p>
        </p:txBody>
      </p:sp>
      <p:sp>
        <p:nvSpPr>
          <p:cNvPr id="3" name="Content Placeholder 2">
            <a:extLst>
              <a:ext uri="{FF2B5EF4-FFF2-40B4-BE49-F238E27FC236}">
                <a16:creationId xmlns:a16="http://schemas.microsoft.com/office/drawing/2014/main" id="{33A72EC2-0875-515D-FD96-5F86DE69FE89}"/>
              </a:ext>
            </a:extLst>
          </p:cNvPr>
          <p:cNvSpPr>
            <a:spLocks noGrp="1"/>
          </p:cNvSpPr>
          <p:nvPr>
            <p:ph idx="1"/>
          </p:nvPr>
        </p:nvSpPr>
        <p:spPr>
          <a:xfrm>
            <a:off x="685800" y="1556792"/>
            <a:ext cx="7772400" cy="5301208"/>
          </a:xfrm>
        </p:spPr>
        <p:txBody>
          <a:bodyPr/>
          <a:lstStyle/>
          <a:p>
            <a:r>
              <a:rPr lang="en-GB" sz="2800" dirty="0"/>
              <a:t>Seeking safety:</a:t>
            </a:r>
          </a:p>
          <a:p>
            <a:pPr lvl="1"/>
            <a:r>
              <a:rPr lang="en-GB" sz="2400" dirty="0"/>
              <a:t>https://www.treatment-innovations.org/seeking-safety.html</a:t>
            </a:r>
          </a:p>
          <a:p>
            <a:pPr lvl="1"/>
            <a:r>
              <a:rPr lang="en-GB" sz="2400" dirty="0"/>
              <a:t>Seeking Safety: A Treatment Manual for PTSD and Substance Abuse, 2002 by Lisa M. </a:t>
            </a:r>
            <a:r>
              <a:rPr lang="en-GB" sz="2400" dirty="0" err="1"/>
              <a:t>Najavits</a:t>
            </a:r>
            <a:endParaRPr lang="en-GB" sz="2400" dirty="0"/>
          </a:p>
          <a:p>
            <a:r>
              <a:rPr lang="en-GB" sz="2800" dirty="0"/>
              <a:t>IFS (Internal family systems therapy): </a:t>
            </a:r>
          </a:p>
          <a:p>
            <a:pPr lvl="1"/>
            <a:r>
              <a:rPr lang="en-GB" sz="2400" dirty="0"/>
              <a:t>The principles of IFS on USA website: https://ifs-institute.com/ </a:t>
            </a:r>
          </a:p>
          <a:p>
            <a:pPr lvl="1"/>
            <a:r>
              <a:rPr lang="en-GB" sz="2400" dirty="0"/>
              <a:t>Directory of UK therapists: https://directory-uk.internalfamilysystemstraining.co.uk/</a:t>
            </a:r>
          </a:p>
          <a:p>
            <a:pPr lvl="1"/>
            <a:r>
              <a:rPr lang="en-GB" sz="2400" dirty="0"/>
              <a:t>The spirit-led Life: Christianity and the internal family system, 2010 by M. K. Steege.</a:t>
            </a:r>
          </a:p>
        </p:txBody>
      </p:sp>
    </p:spTree>
    <p:extLst>
      <p:ext uri="{BB962C8B-B14F-4D97-AF65-F5344CB8AC3E}">
        <p14:creationId xmlns:p14="http://schemas.microsoft.com/office/powerpoint/2010/main" val="3490295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035A-0DFD-1925-6CA1-6416A2F8B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53B29-8FC3-3B2C-092D-7E3244EA03A6}"/>
              </a:ext>
            </a:extLst>
          </p:cNvPr>
          <p:cNvSpPr>
            <a:spLocks noGrp="1"/>
          </p:cNvSpPr>
          <p:nvPr>
            <p:ph type="title"/>
          </p:nvPr>
        </p:nvSpPr>
        <p:spPr>
          <a:xfrm>
            <a:off x="0" y="332656"/>
            <a:ext cx="9144000" cy="1143000"/>
          </a:xfrm>
        </p:spPr>
        <p:txBody>
          <a:bodyPr/>
          <a:lstStyle/>
          <a:p>
            <a:r>
              <a:rPr lang="nl-NL" sz="4200" dirty="0"/>
              <a:t>3 Drugs in </a:t>
            </a:r>
            <a:r>
              <a:rPr lang="nl-NL" sz="4200" dirty="0" err="1"/>
              <a:t>the</a:t>
            </a:r>
            <a:r>
              <a:rPr lang="nl-NL" sz="4200" dirty="0"/>
              <a:t> </a:t>
            </a:r>
            <a:r>
              <a:rPr lang="nl-NL" sz="4200" dirty="0" err="1"/>
              <a:t>BNF</a:t>
            </a:r>
            <a:r>
              <a:rPr lang="nl-NL" sz="4200" dirty="0"/>
              <a:t> </a:t>
            </a:r>
            <a:r>
              <a:rPr lang="nl-NL" sz="4200" dirty="0" err="1"/>
              <a:t>for</a:t>
            </a:r>
            <a:r>
              <a:rPr lang="nl-NL" sz="4200" dirty="0"/>
              <a:t> Daily or W</a:t>
            </a:r>
            <a:r>
              <a:rPr lang="en-GB" sz="4200" dirty="0" err="1"/>
              <a:t>eekly</a:t>
            </a:r>
            <a:r>
              <a:rPr lang="en-GB" sz="4200" dirty="0"/>
              <a:t> </a:t>
            </a:r>
            <a:r>
              <a:rPr lang="nl-NL" sz="4200" dirty="0" err="1"/>
              <a:t>Injection</a:t>
            </a:r>
            <a:r>
              <a:rPr lang="nl-NL" sz="4200" dirty="0"/>
              <a:t> </a:t>
            </a:r>
            <a:r>
              <a:rPr lang="en-GB" sz="4200" dirty="0"/>
              <a:t>in BNF </a:t>
            </a:r>
            <a:r>
              <a:rPr lang="nl-NL" sz="4200" dirty="0" err="1"/>
              <a:t>licenced</a:t>
            </a:r>
            <a:r>
              <a:rPr lang="nl-NL" sz="4200" dirty="0"/>
              <a:t> </a:t>
            </a:r>
            <a:r>
              <a:rPr lang="nl-NL" sz="4200" dirty="0" err="1"/>
              <a:t>for</a:t>
            </a:r>
            <a:r>
              <a:rPr lang="nl-NL" sz="4200" dirty="0"/>
              <a:t> </a:t>
            </a:r>
            <a:r>
              <a:rPr lang="nl-NL" sz="4200" dirty="0" err="1"/>
              <a:t>Obesity</a:t>
            </a:r>
            <a:endParaRPr lang="en-GB" sz="4200" dirty="0"/>
          </a:p>
        </p:txBody>
      </p:sp>
      <p:sp>
        <p:nvSpPr>
          <p:cNvPr id="3" name="Content Placeholder 2">
            <a:extLst>
              <a:ext uri="{FF2B5EF4-FFF2-40B4-BE49-F238E27FC236}">
                <a16:creationId xmlns:a16="http://schemas.microsoft.com/office/drawing/2014/main" id="{3FA44650-358B-43D1-5803-33B6F3FC7918}"/>
              </a:ext>
            </a:extLst>
          </p:cNvPr>
          <p:cNvSpPr>
            <a:spLocks noGrp="1"/>
          </p:cNvSpPr>
          <p:nvPr>
            <p:ph idx="1"/>
          </p:nvPr>
        </p:nvSpPr>
        <p:spPr>
          <a:xfrm>
            <a:off x="179512" y="1693168"/>
            <a:ext cx="8820472" cy="4400128"/>
          </a:xfrm>
        </p:spPr>
        <p:txBody>
          <a:bodyPr/>
          <a:lstStyle/>
          <a:p>
            <a:r>
              <a:rPr lang="en-GB" dirty="0" err="1"/>
              <a:t>Semaglutide</a:t>
            </a:r>
            <a:r>
              <a:rPr lang="en-GB" dirty="0"/>
              <a:t> weekly: </a:t>
            </a:r>
          </a:p>
          <a:p>
            <a:pPr marL="0" indent="0">
              <a:buNone/>
            </a:pPr>
            <a:r>
              <a:rPr lang="en-GB" dirty="0"/>
              <a:t>                       </a:t>
            </a:r>
            <a:r>
              <a:rPr lang="en-GB" dirty="0" err="1"/>
              <a:t>Wegovy</a:t>
            </a:r>
            <a:r>
              <a:rPr lang="en-GB" dirty="0"/>
              <a:t> max. </a:t>
            </a:r>
            <a:r>
              <a:rPr lang="en-GB" dirty="0" err="1"/>
              <a:t>2.4mg</a:t>
            </a:r>
            <a:r>
              <a:rPr lang="en-GB" dirty="0"/>
              <a:t> (</a:t>
            </a:r>
            <a:r>
              <a:rPr lang="en-GB" dirty="0" err="1"/>
              <a:t>2mg</a:t>
            </a:r>
            <a:r>
              <a:rPr lang="en-GB" dirty="0"/>
              <a:t> for DM)</a:t>
            </a:r>
          </a:p>
          <a:p>
            <a:r>
              <a:rPr lang="en-GB" dirty="0" err="1"/>
              <a:t>Tirzepatide</a:t>
            </a:r>
            <a:r>
              <a:rPr lang="en-GB" dirty="0"/>
              <a:t> weekly (dual GLP-1 and Gastric inhibitory polypeptide or GIP agonist): </a:t>
            </a:r>
          </a:p>
          <a:p>
            <a:pPr marL="0" indent="0">
              <a:buNone/>
            </a:pPr>
            <a:r>
              <a:rPr lang="en-GB" dirty="0"/>
              <a:t>                       </a:t>
            </a:r>
            <a:r>
              <a:rPr lang="en-GB" dirty="0" err="1"/>
              <a:t>Mounjaro</a:t>
            </a:r>
            <a:r>
              <a:rPr lang="en-GB" dirty="0"/>
              <a:t> max. </a:t>
            </a:r>
            <a:r>
              <a:rPr lang="en-GB" dirty="0" err="1"/>
              <a:t>15mg</a:t>
            </a:r>
            <a:r>
              <a:rPr lang="en-GB" dirty="0"/>
              <a:t> (</a:t>
            </a:r>
            <a:r>
              <a:rPr lang="en-GB" dirty="0" err="1"/>
              <a:t>15mg</a:t>
            </a:r>
            <a:r>
              <a:rPr lang="en-GB" dirty="0"/>
              <a:t> for DM)</a:t>
            </a:r>
          </a:p>
          <a:p>
            <a:r>
              <a:rPr lang="en-GB" dirty="0"/>
              <a:t>Liraglutide daily: </a:t>
            </a:r>
          </a:p>
          <a:p>
            <a:pPr marL="0" indent="0">
              <a:buNone/>
            </a:pPr>
            <a:r>
              <a:rPr lang="en-GB" dirty="0"/>
              <a:t>                       </a:t>
            </a:r>
            <a:r>
              <a:rPr lang="en-GB" dirty="0" err="1"/>
              <a:t>Saxenda</a:t>
            </a:r>
            <a:r>
              <a:rPr lang="en-GB" dirty="0"/>
              <a:t> max. </a:t>
            </a:r>
            <a:r>
              <a:rPr lang="en-GB" dirty="0" err="1"/>
              <a:t>3.0mg</a:t>
            </a:r>
            <a:r>
              <a:rPr lang="en-GB" dirty="0"/>
              <a:t> (</a:t>
            </a:r>
            <a:r>
              <a:rPr lang="en-GB" dirty="0" err="1"/>
              <a:t>1.8mg</a:t>
            </a:r>
            <a:r>
              <a:rPr lang="en-GB" dirty="0"/>
              <a:t> for DM) </a:t>
            </a:r>
          </a:p>
          <a:p>
            <a:pPr marL="0" indent="0" algn="ctr">
              <a:buNone/>
            </a:pPr>
            <a:endParaRPr lang="en-GB" sz="1600" dirty="0"/>
          </a:p>
          <a:p>
            <a:pPr marL="0" indent="0" algn="ctr">
              <a:buNone/>
            </a:pPr>
            <a:r>
              <a:rPr lang="en-GB" dirty="0"/>
              <a:t>No indications apart from DM type 2 and obesity</a:t>
            </a:r>
          </a:p>
        </p:txBody>
      </p:sp>
    </p:spTree>
    <p:extLst>
      <p:ext uri="{BB962C8B-B14F-4D97-AF65-F5344CB8AC3E}">
        <p14:creationId xmlns:p14="http://schemas.microsoft.com/office/powerpoint/2010/main" val="8939744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AA02-5095-A06F-A500-17B74AD6F96A}"/>
              </a:ext>
            </a:extLst>
          </p:cNvPr>
          <p:cNvSpPr>
            <a:spLocks noGrp="1"/>
          </p:cNvSpPr>
          <p:nvPr>
            <p:ph type="ctrTitle"/>
          </p:nvPr>
        </p:nvSpPr>
        <p:spPr/>
        <p:txBody>
          <a:bodyPr/>
          <a:lstStyle/>
          <a:p>
            <a:r>
              <a:rPr lang="en-GB" sz="5400" dirty="0"/>
              <a:t>EMDR</a:t>
            </a:r>
            <a:r>
              <a:rPr lang="en-GB" dirty="0"/>
              <a:t> </a:t>
            </a:r>
            <a:br>
              <a:rPr lang="en-GB" dirty="0"/>
            </a:br>
            <a:r>
              <a:rPr lang="en-GB" dirty="0"/>
              <a:t>(Eye Movement Desensitisation and Reprocessing)</a:t>
            </a:r>
          </a:p>
        </p:txBody>
      </p:sp>
      <p:sp>
        <p:nvSpPr>
          <p:cNvPr id="3" name="Subtitle 2">
            <a:extLst>
              <a:ext uri="{FF2B5EF4-FFF2-40B4-BE49-F238E27FC236}">
                <a16:creationId xmlns:a16="http://schemas.microsoft.com/office/drawing/2014/main" id="{5B1B0151-3E26-D78A-DB7F-530B4AF660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3131427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6A25-195E-0854-04A2-07D8BF0B1864}"/>
              </a:ext>
            </a:extLst>
          </p:cNvPr>
          <p:cNvSpPr>
            <a:spLocks noGrp="1"/>
          </p:cNvSpPr>
          <p:nvPr>
            <p:ph type="title"/>
          </p:nvPr>
        </p:nvSpPr>
        <p:spPr>
          <a:xfrm>
            <a:off x="541784" y="404664"/>
            <a:ext cx="8134672" cy="1143000"/>
          </a:xfrm>
        </p:spPr>
        <p:txBody>
          <a:bodyPr/>
          <a:lstStyle/>
          <a:p>
            <a:r>
              <a:rPr lang="en-GB" dirty="0"/>
              <a:t>EMDR (Eye Movement Desensitisation and Reprocessing)</a:t>
            </a:r>
          </a:p>
        </p:txBody>
      </p:sp>
      <p:sp>
        <p:nvSpPr>
          <p:cNvPr id="3" name="Content Placeholder 2">
            <a:extLst>
              <a:ext uri="{FF2B5EF4-FFF2-40B4-BE49-F238E27FC236}">
                <a16:creationId xmlns:a16="http://schemas.microsoft.com/office/drawing/2014/main" id="{D5A960D0-B1FB-5D4F-B9BA-737C480F58C8}"/>
              </a:ext>
            </a:extLst>
          </p:cNvPr>
          <p:cNvSpPr>
            <a:spLocks noGrp="1"/>
          </p:cNvSpPr>
          <p:nvPr>
            <p:ph idx="1"/>
          </p:nvPr>
        </p:nvSpPr>
        <p:spPr>
          <a:xfrm>
            <a:off x="685800" y="1844824"/>
            <a:ext cx="7918648" cy="4824536"/>
          </a:xfrm>
        </p:spPr>
        <p:txBody>
          <a:bodyPr/>
          <a:lstStyle/>
          <a:p>
            <a:r>
              <a:rPr lang="en-GB" dirty="0"/>
              <a:t>Rapid acting curative treatment for simple PTSD (recommended 2</a:t>
            </a:r>
            <a:r>
              <a:rPr lang="en-GB" baseline="30000" dirty="0"/>
              <a:t>nd</a:t>
            </a:r>
            <a:r>
              <a:rPr lang="en-GB" dirty="0"/>
              <a:t> line by NICE)</a:t>
            </a:r>
          </a:p>
          <a:p>
            <a:r>
              <a:rPr lang="en-GB" dirty="0"/>
              <a:t>Involves bringing flashback to mind, with the negative thoughts and sensations, while having bilateral sensory stimulation, e.g. following a moving object with eyes</a:t>
            </a:r>
          </a:p>
          <a:p>
            <a:r>
              <a:rPr lang="en-GB" dirty="0"/>
              <a:t>Doesn’t require homework or extended discussion or exposure to the details of the event in any great depth, so less distressing</a:t>
            </a:r>
          </a:p>
        </p:txBody>
      </p:sp>
    </p:spTree>
    <p:extLst>
      <p:ext uri="{BB962C8B-B14F-4D97-AF65-F5344CB8AC3E}">
        <p14:creationId xmlns:p14="http://schemas.microsoft.com/office/powerpoint/2010/main" val="25430758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E6B-9A94-2CC7-187C-69BD55ECF74E}"/>
              </a:ext>
            </a:extLst>
          </p:cNvPr>
          <p:cNvSpPr>
            <a:spLocks noGrp="1"/>
          </p:cNvSpPr>
          <p:nvPr>
            <p:ph type="title"/>
          </p:nvPr>
        </p:nvSpPr>
        <p:spPr>
          <a:xfrm>
            <a:off x="541784" y="332656"/>
            <a:ext cx="7990656" cy="1143000"/>
          </a:xfrm>
        </p:spPr>
        <p:txBody>
          <a:bodyPr/>
          <a:lstStyle/>
          <a:p>
            <a:r>
              <a:rPr lang="en-GB" dirty="0"/>
              <a:t>The 8 Phases of EMDR Treatment</a:t>
            </a:r>
          </a:p>
        </p:txBody>
      </p:sp>
      <p:sp>
        <p:nvSpPr>
          <p:cNvPr id="3" name="Content Placeholder 2">
            <a:extLst>
              <a:ext uri="{FF2B5EF4-FFF2-40B4-BE49-F238E27FC236}">
                <a16:creationId xmlns:a16="http://schemas.microsoft.com/office/drawing/2014/main" id="{0EDDDA26-33B5-EEE5-7EC6-9088E6D5EB5F}"/>
              </a:ext>
            </a:extLst>
          </p:cNvPr>
          <p:cNvSpPr>
            <a:spLocks noGrp="1"/>
          </p:cNvSpPr>
          <p:nvPr>
            <p:ph idx="1"/>
          </p:nvPr>
        </p:nvSpPr>
        <p:spPr>
          <a:xfrm>
            <a:off x="251520" y="1628800"/>
            <a:ext cx="8640960" cy="5112568"/>
          </a:xfrm>
        </p:spPr>
        <p:txBody>
          <a:bodyPr/>
          <a:lstStyle/>
          <a:p>
            <a:r>
              <a:rPr lang="en-GB" dirty="0"/>
              <a:t>1    Patient history</a:t>
            </a:r>
          </a:p>
          <a:p>
            <a:r>
              <a:rPr lang="en-GB" dirty="0"/>
              <a:t>2    Preparation incl. safe place, self-soothing</a:t>
            </a:r>
          </a:p>
          <a:p>
            <a:r>
              <a:rPr lang="en-GB" dirty="0"/>
              <a:t>3-7 Reprocessing</a:t>
            </a:r>
          </a:p>
          <a:p>
            <a:pPr lvl="1"/>
            <a:r>
              <a:rPr lang="en-GB" dirty="0"/>
              <a:t>3  Assessment of key aspects of trauma, baseline</a:t>
            </a:r>
          </a:p>
          <a:p>
            <a:pPr lvl="1"/>
            <a:r>
              <a:rPr lang="en-GB" dirty="0"/>
              <a:t>4  Desensitisation with bilateral stimulation (SUDS)</a:t>
            </a:r>
          </a:p>
          <a:p>
            <a:pPr lvl="1"/>
            <a:r>
              <a:rPr lang="en-GB" dirty="0"/>
              <a:t>5  Installation to strengthen positive cognitions (</a:t>
            </a:r>
            <a:r>
              <a:rPr lang="en-GB" dirty="0" err="1"/>
              <a:t>VoC</a:t>
            </a:r>
            <a:r>
              <a:rPr lang="en-GB" dirty="0"/>
              <a:t>)</a:t>
            </a:r>
          </a:p>
          <a:p>
            <a:pPr lvl="1"/>
            <a:r>
              <a:rPr lang="en-GB" dirty="0"/>
              <a:t>6  Body scan to identify residual distress</a:t>
            </a:r>
          </a:p>
          <a:p>
            <a:pPr lvl="1"/>
            <a:r>
              <a:rPr lang="en-GB" dirty="0"/>
              <a:t>7  Closure – processing between sessions, calming</a:t>
            </a:r>
          </a:p>
          <a:p>
            <a:r>
              <a:rPr lang="en-GB" dirty="0"/>
              <a:t>8    Re-evaluation at next session &amp; new targets</a:t>
            </a:r>
          </a:p>
        </p:txBody>
      </p:sp>
    </p:spTree>
    <p:extLst>
      <p:ext uri="{BB962C8B-B14F-4D97-AF65-F5344CB8AC3E}">
        <p14:creationId xmlns:p14="http://schemas.microsoft.com/office/powerpoint/2010/main" val="20689290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DFE8-1F44-973B-3A49-CC5B1183454D}"/>
              </a:ext>
            </a:extLst>
          </p:cNvPr>
          <p:cNvSpPr>
            <a:spLocks noGrp="1"/>
          </p:cNvSpPr>
          <p:nvPr>
            <p:ph type="title"/>
          </p:nvPr>
        </p:nvSpPr>
        <p:spPr>
          <a:xfrm>
            <a:off x="685800" y="197768"/>
            <a:ext cx="7772400" cy="1143000"/>
          </a:xfrm>
        </p:spPr>
        <p:txBody>
          <a:bodyPr/>
          <a:lstStyle/>
          <a:p>
            <a:r>
              <a:rPr lang="en-GB" dirty="0"/>
              <a:t>The ‘Three Pronged Approach’ to Targets for EMDR</a:t>
            </a:r>
          </a:p>
        </p:txBody>
      </p:sp>
      <p:sp>
        <p:nvSpPr>
          <p:cNvPr id="3" name="Content Placeholder 2">
            <a:extLst>
              <a:ext uri="{FF2B5EF4-FFF2-40B4-BE49-F238E27FC236}">
                <a16:creationId xmlns:a16="http://schemas.microsoft.com/office/drawing/2014/main" id="{753AF073-0F60-3404-9184-43E2CCE402A1}"/>
              </a:ext>
            </a:extLst>
          </p:cNvPr>
          <p:cNvSpPr>
            <a:spLocks noGrp="1"/>
          </p:cNvSpPr>
          <p:nvPr>
            <p:ph idx="1"/>
          </p:nvPr>
        </p:nvSpPr>
        <p:spPr>
          <a:xfrm>
            <a:off x="395536" y="1556792"/>
            <a:ext cx="8496944" cy="5256584"/>
          </a:xfrm>
        </p:spPr>
        <p:txBody>
          <a:bodyPr/>
          <a:lstStyle/>
          <a:p>
            <a:r>
              <a:rPr lang="en-GB" b="1" dirty="0"/>
              <a:t>Past: </a:t>
            </a:r>
            <a:r>
              <a:rPr lang="en-GB" dirty="0"/>
              <a:t>Past traumatic events that underlie symptoms contributing to or maintaining symptoms, e.g. memories of stressful life events</a:t>
            </a:r>
          </a:p>
          <a:p>
            <a:r>
              <a:rPr lang="en-GB" b="1" dirty="0"/>
              <a:t>Current: </a:t>
            </a:r>
            <a:r>
              <a:rPr lang="en-GB" dirty="0"/>
              <a:t>Current triggers and worries that cause distress, e.g. negative cognitions about self/ others associated with reduced functioning contributing to anxiety, depression, craving</a:t>
            </a:r>
          </a:p>
          <a:p>
            <a:r>
              <a:rPr lang="en-GB" b="1" dirty="0"/>
              <a:t>Future: </a:t>
            </a:r>
            <a:r>
              <a:rPr lang="en-GB" dirty="0"/>
              <a:t>The development of skills/behaviours required for future wellness, e.g. strengthening positive cognitions</a:t>
            </a:r>
          </a:p>
          <a:p>
            <a:endParaRPr lang="en-GB" dirty="0"/>
          </a:p>
        </p:txBody>
      </p:sp>
    </p:spTree>
    <p:extLst>
      <p:ext uri="{BB962C8B-B14F-4D97-AF65-F5344CB8AC3E}">
        <p14:creationId xmlns:p14="http://schemas.microsoft.com/office/powerpoint/2010/main" val="20793130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162B-70EA-24A6-E59C-2714C35F42E8}"/>
              </a:ext>
            </a:extLst>
          </p:cNvPr>
          <p:cNvSpPr>
            <a:spLocks noGrp="1"/>
          </p:cNvSpPr>
          <p:nvPr>
            <p:ph type="title"/>
          </p:nvPr>
        </p:nvSpPr>
        <p:spPr>
          <a:xfrm>
            <a:off x="0" y="260648"/>
            <a:ext cx="9108504" cy="1143000"/>
          </a:xfrm>
        </p:spPr>
        <p:txBody>
          <a:bodyPr/>
          <a:lstStyle/>
          <a:p>
            <a:r>
              <a:rPr lang="en-GB" sz="4200" dirty="0"/>
              <a:t>The Theory Behind EMDR – The Adaptive Information Processing Model</a:t>
            </a:r>
          </a:p>
        </p:txBody>
      </p:sp>
      <p:sp>
        <p:nvSpPr>
          <p:cNvPr id="3" name="Content Placeholder 2">
            <a:extLst>
              <a:ext uri="{FF2B5EF4-FFF2-40B4-BE49-F238E27FC236}">
                <a16:creationId xmlns:a16="http://schemas.microsoft.com/office/drawing/2014/main" id="{3CF2B718-E089-3A3D-0D77-97C4975499B1}"/>
              </a:ext>
            </a:extLst>
          </p:cNvPr>
          <p:cNvSpPr>
            <a:spLocks noGrp="1"/>
          </p:cNvSpPr>
          <p:nvPr>
            <p:ph idx="1"/>
          </p:nvPr>
        </p:nvSpPr>
        <p:spPr>
          <a:xfrm>
            <a:off x="467544" y="1772816"/>
            <a:ext cx="8136904" cy="4616152"/>
          </a:xfrm>
        </p:spPr>
        <p:txBody>
          <a:bodyPr/>
          <a:lstStyle/>
          <a:p>
            <a:r>
              <a:rPr lang="en-GB" sz="3000" dirty="0"/>
              <a:t>An overwhelming experience (trauma) causes a disruption in normal information processing</a:t>
            </a:r>
          </a:p>
          <a:p>
            <a:r>
              <a:rPr lang="en-GB" sz="3000" dirty="0"/>
              <a:t>Memories of the trauma are stored maladaptively (fragmented) in the brain (causing the symptoms of PTSD)</a:t>
            </a:r>
          </a:p>
          <a:p>
            <a:r>
              <a:rPr lang="en-GB" sz="3000" dirty="0"/>
              <a:t>EMDR brings the different parts of the memories related to the trauma to the forefront of the brain</a:t>
            </a:r>
          </a:p>
          <a:p>
            <a:r>
              <a:rPr lang="en-GB" sz="3000" dirty="0"/>
              <a:t>EMDR activates an innate process to result in processing and linking up of the fragmented memories</a:t>
            </a:r>
          </a:p>
        </p:txBody>
      </p:sp>
    </p:spTree>
    <p:extLst>
      <p:ext uri="{BB962C8B-B14F-4D97-AF65-F5344CB8AC3E}">
        <p14:creationId xmlns:p14="http://schemas.microsoft.com/office/powerpoint/2010/main" val="31497029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6677-584C-CD0B-5DD2-A7E9D47898EC}"/>
              </a:ext>
            </a:extLst>
          </p:cNvPr>
          <p:cNvSpPr>
            <a:spLocks noGrp="1"/>
          </p:cNvSpPr>
          <p:nvPr>
            <p:ph type="title"/>
          </p:nvPr>
        </p:nvSpPr>
        <p:spPr>
          <a:xfrm>
            <a:off x="685800" y="332656"/>
            <a:ext cx="7772400" cy="1143000"/>
          </a:xfrm>
        </p:spPr>
        <p:txBody>
          <a:bodyPr/>
          <a:lstStyle/>
          <a:p>
            <a:r>
              <a:rPr lang="en-GB" dirty="0"/>
              <a:t>Differences from Other Therapies</a:t>
            </a:r>
          </a:p>
        </p:txBody>
      </p:sp>
      <p:sp>
        <p:nvSpPr>
          <p:cNvPr id="3" name="Content Placeholder 2">
            <a:extLst>
              <a:ext uri="{FF2B5EF4-FFF2-40B4-BE49-F238E27FC236}">
                <a16:creationId xmlns:a16="http://schemas.microsoft.com/office/drawing/2014/main" id="{EEA22D12-2BC9-3441-19AB-E473EF443C86}"/>
              </a:ext>
            </a:extLst>
          </p:cNvPr>
          <p:cNvSpPr>
            <a:spLocks noGrp="1"/>
          </p:cNvSpPr>
          <p:nvPr>
            <p:ph idx="1"/>
          </p:nvPr>
        </p:nvSpPr>
        <p:spPr>
          <a:xfrm>
            <a:off x="467544" y="1628800"/>
            <a:ext cx="8136904" cy="4896544"/>
          </a:xfrm>
        </p:spPr>
        <p:txBody>
          <a:bodyPr/>
          <a:lstStyle/>
          <a:p>
            <a:r>
              <a:rPr lang="en-GB" dirty="0"/>
              <a:t>EMDR: Negative emotions and cognitions seen as symptoms of inadequately processed memories not as the cause of symptoms. Targets are traumas and cognitions</a:t>
            </a:r>
          </a:p>
          <a:p>
            <a:r>
              <a:rPr lang="en-GB" dirty="0" err="1"/>
              <a:t>tfCBT</a:t>
            </a:r>
            <a:r>
              <a:rPr lang="en-GB" dirty="0"/>
              <a:t>: Negative emotions and cognitions seen as the cause of symptoms. Talk in great detail to identity sequence of internal events</a:t>
            </a:r>
          </a:p>
          <a:p>
            <a:r>
              <a:rPr lang="en-GB" dirty="0"/>
              <a:t>Exposure treatment: Extended exposure to the distressing memory to extinguish the distress</a:t>
            </a:r>
          </a:p>
        </p:txBody>
      </p:sp>
    </p:spTree>
    <p:extLst>
      <p:ext uri="{BB962C8B-B14F-4D97-AF65-F5344CB8AC3E}">
        <p14:creationId xmlns:p14="http://schemas.microsoft.com/office/powerpoint/2010/main" val="3188371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4C46-D0E9-408F-1833-5FFD0029CF95}"/>
              </a:ext>
            </a:extLst>
          </p:cNvPr>
          <p:cNvSpPr>
            <a:spLocks noGrp="1"/>
          </p:cNvSpPr>
          <p:nvPr>
            <p:ph type="title"/>
          </p:nvPr>
        </p:nvSpPr>
        <p:spPr>
          <a:xfrm>
            <a:off x="107504" y="404664"/>
            <a:ext cx="8928992" cy="1143000"/>
          </a:xfrm>
        </p:spPr>
        <p:txBody>
          <a:bodyPr/>
          <a:lstStyle/>
          <a:p>
            <a:r>
              <a:rPr lang="en-GB" dirty="0"/>
              <a:t>Recognition of EMDR as an Effective Treatment for Trauma and PTSD</a:t>
            </a:r>
          </a:p>
        </p:txBody>
      </p:sp>
      <p:sp>
        <p:nvSpPr>
          <p:cNvPr id="3" name="Content Placeholder 2">
            <a:extLst>
              <a:ext uri="{FF2B5EF4-FFF2-40B4-BE49-F238E27FC236}">
                <a16:creationId xmlns:a16="http://schemas.microsoft.com/office/drawing/2014/main" id="{BF0D3FCF-A660-7FAB-83D8-1D14FF81E3A3}"/>
              </a:ext>
            </a:extLst>
          </p:cNvPr>
          <p:cNvSpPr>
            <a:spLocks noGrp="1"/>
          </p:cNvSpPr>
          <p:nvPr>
            <p:ph idx="1"/>
          </p:nvPr>
        </p:nvSpPr>
        <p:spPr>
          <a:xfrm>
            <a:off x="611560" y="1772816"/>
            <a:ext cx="7918648" cy="4968552"/>
          </a:xfrm>
        </p:spPr>
        <p:txBody>
          <a:bodyPr/>
          <a:lstStyle/>
          <a:p>
            <a:r>
              <a:rPr lang="en-GB" sz="3000" dirty="0"/>
              <a:t>World Health Organisation - ‘standard’ treatment in adults (on a par with </a:t>
            </a:r>
            <a:r>
              <a:rPr lang="en-GB" sz="3000" dirty="0" err="1"/>
              <a:t>tfCBT</a:t>
            </a:r>
            <a:r>
              <a:rPr lang="en-GB" sz="3000" dirty="0"/>
              <a:t>)</a:t>
            </a:r>
          </a:p>
          <a:p>
            <a:r>
              <a:rPr lang="en-GB" sz="3000" dirty="0"/>
              <a:t>International Society for Traumatic Stress Studies – ‘strongly’ recommended in adults</a:t>
            </a:r>
          </a:p>
          <a:p>
            <a:r>
              <a:rPr lang="en-GB" sz="3000" dirty="0"/>
              <a:t>NICE (UK) – </a:t>
            </a:r>
            <a:r>
              <a:rPr lang="en-GB" sz="3000" dirty="0" err="1"/>
              <a:t>tfCBT</a:t>
            </a:r>
            <a:r>
              <a:rPr lang="en-GB" sz="3000" dirty="0"/>
              <a:t> first line, but EMDR if a preference, non-responders to </a:t>
            </a:r>
            <a:r>
              <a:rPr lang="en-GB" sz="3000" dirty="0" err="1"/>
              <a:t>tfCBT</a:t>
            </a:r>
            <a:r>
              <a:rPr lang="en-GB" sz="3000" dirty="0"/>
              <a:t> or if already 3 months post-trauma</a:t>
            </a:r>
          </a:p>
          <a:p>
            <a:r>
              <a:rPr lang="en-GB" sz="3000" dirty="0"/>
              <a:t>Canada: First line treatment for PTSD</a:t>
            </a:r>
          </a:p>
          <a:p>
            <a:r>
              <a:rPr lang="en-GB" sz="3000" dirty="0"/>
              <a:t>Recommended in guidelines of the American Psychiatric and Psychological Associations</a:t>
            </a:r>
          </a:p>
        </p:txBody>
      </p:sp>
    </p:spTree>
    <p:extLst>
      <p:ext uri="{BB962C8B-B14F-4D97-AF65-F5344CB8AC3E}">
        <p14:creationId xmlns:p14="http://schemas.microsoft.com/office/powerpoint/2010/main" val="1084148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6D0D-46C4-140F-BE58-199939DB8085}"/>
              </a:ext>
            </a:extLst>
          </p:cNvPr>
          <p:cNvSpPr>
            <a:spLocks noGrp="1"/>
          </p:cNvSpPr>
          <p:nvPr>
            <p:ph type="title"/>
          </p:nvPr>
        </p:nvSpPr>
        <p:spPr>
          <a:xfrm>
            <a:off x="107504" y="260648"/>
            <a:ext cx="8928992" cy="1143000"/>
          </a:xfrm>
        </p:spPr>
        <p:txBody>
          <a:bodyPr/>
          <a:lstStyle/>
          <a:p>
            <a:r>
              <a:rPr lang="en-GB" dirty="0"/>
              <a:t>Overview of Evidence for the Wider Use of EMDR in Stress and Trauma</a:t>
            </a:r>
          </a:p>
        </p:txBody>
      </p:sp>
      <p:sp>
        <p:nvSpPr>
          <p:cNvPr id="3" name="Content Placeholder 2">
            <a:extLst>
              <a:ext uri="{FF2B5EF4-FFF2-40B4-BE49-F238E27FC236}">
                <a16:creationId xmlns:a16="http://schemas.microsoft.com/office/drawing/2014/main" id="{7BF51C09-A292-356A-EECA-AA61AF9286BA}"/>
              </a:ext>
            </a:extLst>
          </p:cNvPr>
          <p:cNvSpPr>
            <a:spLocks noGrp="1"/>
          </p:cNvSpPr>
          <p:nvPr>
            <p:ph idx="1"/>
          </p:nvPr>
        </p:nvSpPr>
        <p:spPr>
          <a:xfrm>
            <a:off x="251520" y="1837184"/>
            <a:ext cx="8640960" cy="4760168"/>
          </a:xfrm>
        </p:spPr>
        <p:txBody>
          <a:bodyPr/>
          <a:lstStyle/>
          <a:p>
            <a:r>
              <a:rPr lang="en-GB" sz="3000" dirty="0"/>
              <a:t>EMDR better than TAU (treatment as usual) (</a:t>
            </a:r>
            <a:r>
              <a:rPr lang="en-GB" sz="3000" dirty="0" err="1"/>
              <a:t>RCTs</a:t>
            </a:r>
            <a:r>
              <a:rPr lang="en-GB" sz="3000" dirty="0"/>
              <a:t>)</a:t>
            </a:r>
          </a:p>
          <a:p>
            <a:r>
              <a:rPr lang="en-GB" sz="3000" dirty="0"/>
              <a:t>EMDR equally effective to </a:t>
            </a:r>
            <a:r>
              <a:rPr lang="en-GB" sz="3000" dirty="0" err="1"/>
              <a:t>tfCBT</a:t>
            </a:r>
            <a:r>
              <a:rPr lang="en-GB" sz="3000" dirty="0"/>
              <a:t> (</a:t>
            </a:r>
            <a:r>
              <a:rPr lang="en-GB" sz="3000" dirty="0" err="1"/>
              <a:t>RCTs</a:t>
            </a:r>
            <a:r>
              <a:rPr lang="en-GB" sz="3000" dirty="0"/>
              <a:t>)</a:t>
            </a:r>
          </a:p>
          <a:p>
            <a:r>
              <a:rPr lang="en-GB" sz="3000" dirty="0"/>
              <a:t>EMDR better than SSRI (</a:t>
            </a:r>
            <a:r>
              <a:rPr lang="en-GB" sz="3000" dirty="0" err="1"/>
              <a:t>RCT</a:t>
            </a:r>
            <a:r>
              <a:rPr lang="en-GB" sz="3000" dirty="0"/>
              <a:t>)</a:t>
            </a:r>
          </a:p>
          <a:p>
            <a:r>
              <a:rPr lang="en-GB" sz="3000" dirty="0"/>
              <a:t>EMDR helpful if not responded to CBT</a:t>
            </a:r>
          </a:p>
          <a:p>
            <a:r>
              <a:rPr lang="en-GB" sz="3000" dirty="0"/>
              <a:t>EMDR generally better than CBT if there are comorbid medical conditions (</a:t>
            </a:r>
            <a:r>
              <a:rPr lang="en-GB" sz="3000" dirty="0" err="1"/>
              <a:t>RCTs</a:t>
            </a:r>
            <a:r>
              <a:rPr lang="en-GB" sz="3000" dirty="0"/>
              <a:t>)</a:t>
            </a:r>
          </a:p>
          <a:p>
            <a:r>
              <a:rPr lang="en-GB" sz="3000" dirty="0"/>
              <a:t>Can be used as a group intervention (don’t disclose their trauma to the group, but work independently)</a:t>
            </a:r>
          </a:p>
          <a:p>
            <a:r>
              <a:rPr lang="en-GB" sz="3000" dirty="0"/>
              <a:t>Can be delivered by trained non-specialists</a:t>
            </a:r>
          </a:p>
        </p:txBody>
      </p:sp>
    </p:spTree>
    <p:extLst>
      <p:ext uri="{BB962C8B-B14F-4D97-AF65-F5344CB8AC3E}">
        <p14:creationId xmlns:p14="http://schemas.microsoft.com/office/powerpoint/2010/main" val="30645632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789F-A63C-9B12-343D-FDD1226C8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4006B-E4B2-DD64-827E-57865EC5AE9B}"/>
              </a:ext>
            </a:extLst>
          </p:cNvPr>
          <p:cNvSpPr>
            <a:spLocks noGrp="1"/>
          </p:cNvSpPr>
          <p:nvPr>
            <p:ph type="title"/>
          </p:nvPr>
        </p:nvSpPr>
        <p:spPr>
          <a:xfrm>
            <a:off x="685800" y="413792"/>
            <a:ext cx="7772400" cy="1143000"/>
          </a:xfrm>
        </p:spPr>
        <p:txBody>
          <a:bodyPr/>
          <a:lstStyle/>
          <a:p>
            <a:r>
              <a:rPr lang="en-GB" dirty="0"/>
              <a:t>Wider Use of EMDR in Stress and Trauma Conditions</a:t>
            </a:r>
          </a:p>
        </p:txBody>
      </p:sp>
      <p:sp>
        <p:nvSpPr>
          <p:cNvPr id="3" name="Content Placeholder 2">
            <a:extLst>
              <a:ext uri="{FF2B5EF4-FFF2-40B4-BE49-F238E27FC236}">
                <a16:creationId xmlns:a16="http://schemas.microsoft.com/office/drawing/2014/main" id="{5E43D1FC-7D78-D0EC-9216-2CD8E1AC26A2}"/>
              </a:ext>
            </a:extLst>
          </p:cNvPr>
          <p:cNvSpPr>
            <a:spLocks noGrp="1"/>
          </p:cNvSpPr>
          <p:nvPr>
            <p:ph idx="1"/>
          </p:nvPr>
        </p:nvSpPr>
        <p:spPr>
          <a:xfrm>
            <a:off x="323528" y="1772816"/>
            <a:ext cx="8424936" cy="4760168"/>
          </a:xfrm>
        </p:spPr>
        <p:txBody>
          <a:bodyPr/>
          <a:lstStyle/>
          <a:p>
            <a:r>
              <a:rPr lang="en-GB" dirty="0"/>
              <a:t>Anxiety disorders: </a:t>
            </a:r>
          </a:p>
          <a:p>
            <a:pPr lvl="1"/>
            <a:r>
              <a:rPr lang="en-GB" dirty="0"/>
              <a:t>Panic disorder (3 </a:t>
            </a:r>
            <a:r>
              <a:rPr lang="en-GB" dirty="0" err="1"/>
              <a:t>RCTs</a:t>
            </a:r>
            <a:r>
              <a:rPr lang="en-GB" dirty="0"/>
              <a:t>, 1 CT), as effective as CBT</a:t>
            </a:r>
          </a:p>
          <a:p>
            <a:pPr lvl="1"/>
            <a:r>
              <a:rPr lang="en-GB" dirty="0"/>
              <a:t>Specific phobias (2 </a:t>
            </a:r>
            <a:r>
              <a:rPr lang="en-GB" dirty="0" err="1"/>
              <a:t>RCTs</a:t>
            </a:r>
            <a:r>
              <a:rPr lang="en-GB" dirty="0"/>
              <a:t>), helped dental phobia, helped fear of flying (CBT + EMDR)</a:t>
            </a:r>
          </a:p>
          <a:p>
            <a:pPr lvl="1"/>
            <a:r>
              <a:rPr lang="en-GB" dirty="0"/>
              <a:t>Generalised anxiety disorder, no </a:t>
            </a:r>
            <a:r>
              <a:rPr lang="en-GB" dirty="0" err="1"/>
              <a:t>RCTs</a:t>
            </a:r>
            <a:r>
              <a:rPr lang="en-GB" dirty="0"/>
              <a:t> </a:t>
            </a:r>
          </a:p>
          <a:p>
            <a:r>
              <a:rPr lang="en-GB" dirty="0"/>
              <a:t>Obsessive-compulsive disorder (2 </a:t>
            </a:r>
            <a:r>
              <a:rPr lang="en-GB" dirty="0" err="1"/>
              <a:t>RCTs</a:t>
            </a:r>
            <a:r>
              <a:rPr lang="en-GB" dirty="0"/>
              <a:t>):</a:t>
            </a:r>
          </a:p>
          <a:p>
            <a:pPr lvl="1"/>
            <a:r>
              <a:rPr lang="en-GB" dirty="0" err="1"/>
              <a:t>RCT</a:t>
            </a:r>
            <a:r>
              <a:rPr lang="en-GB" dirty="0"/>
              <a:t>: EMDR vs CBT, as effective as each other</a:t>
            </a:r>
          </a:p>
          <a:p>
            <a:pPr lvl="1"/>
            <a:r>
              <a:rPr lang="en-GB" dirty="0" err="1"/>
              <a:t>RCT</a:t>
            </a:r>
            <a:r>
              <a:rPr lang="en-GB" dirty="0"/>
              <a:t>: EMDR vs SSRI: both helpful, EMDR better</a:t>
            </a:r>
          </a:p>
          <a:p>
            <a:pPr lvl="1"/>
            <a:r>
              <a:rPr lang="en-GB" dirty="0"/>
              <a:t>Case series: EMDR helpful if not responded to CBT</a:t>
            </a:r>
          </a:p>
          <a:p>
            <a:pPr lvl="1"/>
            <a:endParaRPr lang="en-GB" dirty="0"/>
          </a:p>
          <a:p>
            <a:pPr lvl="1"/>
            <a:endParaRPr lang="en-GB" dirty="0"/>
          </a:p>
        </p:txBody>
      </p:sp>
    </p:spTree>
    <p:extLst>
      <p:ext uri="{BB962C8B-B14F-4D97-AF65-F5344CB8AC3E}">
        <p14:creationId xmlns:p14="http://schemas.microsoft.com/office/powerpoint/2010/main" val="1769976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16CF-99AE-1B96-59E3-685775616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DEA6F-FBAD-5AD4-694A-8D308AB64B6B}"/>
              </a:ext>
            </a:extLst>
          </p:cNvPr>
          <p:cNvSpPr>
            <a:spLocks noGrp="1"/>
          </p:cNvSpPr>
          <p:nvPr>
            <p:ph type="title"/>
          </p:nvPr>
        </p:nvSpPr>
        <p:spPr>
          <a:xfrm>
            <a:off x="685800" y="413792"/>
            <a:ext cx="7772400" cy="1143000"/>
          </a:xfrm>
        </p:spPr>
        <p:txBody>
          <a:bodyPr/>
          <a:lstStyle/>
          <a:p>
            <a:r>
              <a:rPr lang="en-GB" dirty="0"/>
              <a:t>Wider Use of EMDR in Stress and Trauma Conditions (cont.)</a:t>
            </a:r>
          </a:p>
        </p:txBody>
      </p:sp>
      <p:sp>
        <p:nvSpPr>
          <p:cNvPr id="3" name="Content Placeholder 2">
            <a:extLst>
              <a:ext uri="{FF2B5EF4-FFF2-40B4-BE49-F238E27FC236}">
                <a16:creationId xmlns:a16="http://schemas.microsoft.com/office/drawing/2014/main" id="{B7C571F3-AA3F-A0E2-AD4F-DB4A4217CDA7}"/>
              </a:ext>
            </a:extLst>
          </p:cNvPr>
          <p:cNvSpPr>
            <a:spLocks noGrp="1"/>
          </p:cNvSpPr>
          <p:nvPr>
            <p:ph idx="1"/>
          </p:nvPr>
        </p:nvSpPr>
        <p:spPr>
          <a:xfrm>
            <a:off x="323528" y="1772816"/>
            <a:ext cx="8568952" cy="5040560"/>
          </a:xfrm>
        </p:spPr>
        <p:txBody>
          <a:bodyPr/>
          <a:lstStyle/>
          <a:p>
            <a:r>
              <a:rPr lang="en-GB" dirty="0"/>
              <a:t>Mood disorders:</a:t>
            </a:r>
          </a:p>
          <a:p>
            <a:pPr lvl="1"/>
            <a:r>
              <a:rPr lang="en-GB" dirty="0"/>
              <a:t>Depression (4 </a:t>
            </a:r>
            <a:r>
              <a:rPr lang="en-GB" dirty="0" err="1"/>
              <a:t>RCT’s</a:t>
            </a:r>
            <a:r>
              <a:rPr lang="en-GB" dirty="0"/>
              <a:t>): EMDR targets negative memories of stressful life events, or negative cognitions associated with reduced functioning</a:t>
            </a:r>
          </a:p>
          <a:p>
            <a:pPr lvl="2"/>
            <a:r>
              <a:rPr lang="en-GB" dirty="0"/>
              <a:t>Positive results as standalone therapy or in addition to SSRI’s or psychological therapies or TAU</a:t>
            </a:r>
          </a:p>
          <a:p>
            <a:pPr lvl="2"/>
            <a:r>
              <a:rPr lang="en-GB" dirty="0"/>
              <a:t>Comparable results for EMDR plus antidepressant vs CBT plus antidepressant. Results maintained at 1 yr follow-up</a:t>
            </a:r>
          </a:p>
          <a:p>
            <a:pPr lvl="1"/>
            <a:r>
              <a:rPr lang="en-GB" dirty="0"/>
              <a:t>Bipolar disorder with h/o traumatic events (1 </a:t>
            </a:r>
            <a:r>
              <a:rPr lang="en-GB" dirty="0" err="1"/>
              <a:t>RCT</a:t>
            </a:r>
            <a:r>
              <a:rPr lang="en-GB" dirty="0"/>
              <a:t>):</a:t>
            </a:r>
          </a:p>
          <a:p>
            <a:pPr lvl="2"/>
            <a:r>
              <a:rPr lang="en-GB" dirty="0"/>
              <a:t>Better outcome than TAU, partly maintained at 6 </a:t>
            </a:r>
            <a:r>
              <a:rPr lang="en-GB" dirty="0" err="1"/>
              <a:t>mths</a:t>
            </a:r>
            <a:endParaRPr lang="en-GB" dirty="0"/>
          </a:p>
          <a:p>
            <a:pPr lvl="1"/>
            <a:endParaRPr lang="en-GB" dirty="0"/>
          </a:p>
          <a:p>
            <a:pPr lvl="1"/>
            <a:endParaRPr lang="en-GB" dirty="0"/>
          </a:p>
        </p:txBody>
      </p:sp>
    </p:spTree>
    <p:extLst>
      <p:ext uri="{BB962C8B-B14F-4D97-AF65-F5344CB8AC3E}">
        <p14:creationId xmlns:p14="http://schemas.microsoft.com/office/powerpoint/2010/main" val="401246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F376E3-9FA1-FBBF-2F6E-B8C53B4A3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F5D3F-256A-23AF-3B11-6870AB0B962B}"/>
              </a:ext>
            </a:extLst>
          </p:cNvPr>
          <p:cNvSpPr>
            <a:spLocks noGrp="1"/>
          </p:cNvSpPr>
          <p:nvPr>
            <p:ph type="title"/>
          </p:nvPr>
        </p:nvSpPr>
        <p:spPr/>
        <p:txBody>
          <a:bodyPr/>
          <a:lstStyle/>
          <a:p>
            <a:r>
              <a:rPr lang="nl-NL" dirty="0"/>
              <a:t>3 Drugs in </a:t>
            </a:r>
            <a:r>
              <a:rPr lang="nl-NL" dirty="0" err="1"/>
              <a:t>BNF</a:t>
            </a:r>
            <a:r>
              <a:rPr lang="nl-NL" dirty="0"/>
              <a:t> </a:t>
            </a:r>
            <a:r>
              <a:rPr lang="nl-NL" dirty="0" err="1"/>
              <a:t>for</a:t>
            </a:r>
            <a:r>
              <a:rPr lang="nl-NL" dirty="0"/>
              <a:t> </a:t>
            </a:r>
            <a:r>
              <a:rPr lang="nl-NL" dirty="0" err="1"/>
              <a:t>Injection</a:t>
            </a:r>
            <a:r>
              <a:rPr lang="nl-NL" dirty="0"/>
              <a:t> </a:t>
            </a:r>
            <a:r>
              <a:rPr lang="en-GB" dirty="0"/>
              <a:t>in BNF </a:t>
            </a:r>
            <a:r>
              <a:rPr lang="nl-NL" dirty="0" err="1"/>
              <a:t>licenced</a:t>
            </a:r>
            <a:r>
              <a:rPr lang="nl-NL" dirty="0"/>
              <a:t> in </a:t>
            </a:r>
            <a:r>
              <a:rPr lang="en-GB" dirty="0"/>
              <a:t>UK </a:t>
            </a:r>
            <a:r>
              <a:rPr lang="nl-NL" dirty="0" err="1"/>
              <a:t>for</a:t>
            </a:r>
            <a:r>
              <a:rPr lang="nl-NL" dirty="0"/>
              <a:t> </a:t>
            </a:r>
            <a:r>
              <a:rPr lang="nl-NL"/>
              <a:t>Obesity</a:t>
            </a:r>
            <a:endParaRPr lang="en-GB" dirty="0"/>
          </a:p>
        </p:txBody>
      </p:sp>
      <p:sp>
        <p:nvSpPr>
          <p:cNvPr id="3" name="Content Placeholder 2">
            <a:extLst>
              <a:ext uri="{FF2B5EF4-FFF2-40B4-BE49-F238E27FC236}">
                <a16:creationId xmlns:a16="http://schemas.microsoft.com/office/drawing/2014/main" id="{12CFDD68-9032-7EC5-0FCA-F36AF6B80F3F}"/>
              </a:ext>
            </a:extLst>
          </p:cNvPr>
          <p:cNvSpPr>
            <a:spLocks noGrp="1"/>
          </p:cNvSpPr>
          <p:nvPr>
            <p:ph idx="1"/>
          </p:nvPr>
        </p:nvSpPr>
        <p:spPr>
          <a:xfrm>
            <a:off x="611560" y="1981200"/>
            <a:ext cx="7846640" cy="4400128"/>
          </a:xfrm>
        </p:spPr>
        <p:txBody>
          <a:bodyPr/>
          <a:lstStyle/>
          <a:p>
            <a:r>
              <a:rPr lang="en-GB" dirty="0" err="1"/>
              <a:t>Semaglutide</a:t>
            </a:r>
            <a:r>
              <a:rPr lang="en-GB" dirty="0"/>
              <a:t> weekly: </a:t>
            </a:r>
            <a:r>
              <a:rPr lang="en-GB" dirty="0" err="1"/>
              <a:t>Wegovy</a:t>
            </a:r>
            <a:r>
              <a:rPr lang="en-GB" dirty="0"/>
              <a:t> (£73.25 for 1)</a:t>
            </a:r>
          </a:p>
          <a:p>
            <a:r>
              <a:rPr lang="en-GB" dirty="0" err="1"/>
              <a:t>Tirzepatide</a:t>
            </a:r>
            <a:r>
              <a:rPr lang="en-GB" dirty="0"/>
              <a:t> weekly (dual GLP-1 and Gastric inhibitory polypeptide or GIP agonist): </a:t>
            </a:r>
            <a:r>
              <a:rPr lang="en-GB" dirty="0" err="1"/>
              <a:t>Mounjaro</a:t>
            </a:r>
            <a:r>
              <a:rPr lang="en-GB" dirty="0"/>
              <a:t> (£92, £107, £122 for 1)</a:t>
            </a:r>
          </a:p>
          <a:p>
            <a:r>
              <a:rPr lang="en-GB" dirty="0"/>
              <a:t>Liraglutide daily: </a:t>
            </a:r>
            <a:r>
              <a:rPr lang="en-GB" dirty="0" err="1"/>
              <a:t>Saxenda</a:t>
            </a:r>
            <a:r>
              <a:rPr lang="en-GB" dirty="0"/>
              <a:t> (£196.20 for 5)</a:t>
            </a:r>
          </a:p>
          <a:p>
            <a:endParaRPr lang="en-GB" dirty="0"/>
          </a:p>
          <a:p>
            <a:r>
              <a:rPr lang="en-GB" dirty="0"/>
              <a:t>No indications apart from DM type 2 and obesity in the BNF</a:t>
            </a:r>
          </a:p>
          <a:p>
            <a:endParaRPr lang="en-GB" dirty="0"/>
          </a:p>
        </p:txBody>
      </p:sp>
    </p:spTree>
    <p:extLst>
      <p:ext uri="{BB962C8B-B14F-4D97-AF65-F5344CB8AC3E}">
        <p14:creationId xmlns:p14="http://schemas.microsoft.com/office/powerpoint/2010/main" val="19794887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6906-8A0D-9BAF-7AE7-1364C674C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C8FA5-AF6B-E6E5-DD4B-81117FC545D1}"/>
              </a:ext>
            </a:extLst>
          </p:cNvPr>
          <p:cNvSpPr>
            <a:spLocks noGrp="1"/>
          </p:cNvSpPr>
          <p:nvPr>
            <p:ph type="title"/>
          </p:nvPr>
        </p:nvSpPr>
        <p:spPr>
          <a:xfrm>
            <a:off x="685800" y="260648"/>
            <a:ext cx="7772400" cy="1143000"/>
          </a:xfrm>
        </p:spPr>
        <p:txBody>
          <a:bodyPr/>
          <a:lstStyle/>
          <a:p>
            <a:r>
              <a:rPr lang="en-GB" dirty="0"/>
              <a:t>Wider Use of EMDR in Stress and Trauma Conditions (cont.)</a:t>
            </a:r>
          </a:p>
        </p:txBody>
      </p:sp>
      <p:sp>
        <p:nvSpPr>
          <p:cNvPr id="3" name="Content Placeholder 2">
            <a:extLst>
              <a:ext uri="{FF2B5EF4-FFF2-40B4-BE49-F238E27FC236}">
                <a16:creationId xmlns:a16="http://schemas.microsoft.com/office/drawing/2014/main" id="{3220BCE8-7530-42F4-7023-B6EF8C008AA4}"/>
              </a:ext>
            </a:extLst>
          </p:cNvPr>
          <p:cNvSpPr>
            <a:spLocks noGrp="1"/>
          </p:cNvSpPr>
          <p:nvPr>
            <p:ph idx="1"/>
          </p:nvPr>
        </p:nvSpPr>
        <p:spPr>
          <a:xfrm>
            <a:off x="323528" y="1556792"/>
            <a:ext cx="8568952" cy="5040560"/>
          </a:xfrm>
        </p:spPr>
        <p:txBody>
          <a:bodyPr/>
          <a:lstStyle/>
          <a:p>
            <a:r>
              <a:rPr lang="en-GB" dirty="0"/>
              <a:t>Substance use and addiction (2 small </a:t>
            </a:r>
            <a:r>
              <a:rPr lang="en-GB" dirty="0" err="1"/>
              <a:t>RCTs</a:t>
            </a:r>
            <a:r>
              <a:rPr lang="en-GB" dirty="0"/>
              <a:t>):</a:t>
            </a:r>
          </a:p>
          <a:p>
            <a:pPr lvl="1"/>
            <a:r>
              <a:rPr lang="en-GB" dirty="0"/>
              <a:t>Reduced alcohol craving (using craving protocol)</a:t>
            </a:r>
          </a:p>
          <a:p>
            <a:pPr lvl="1"/>
            <a:r>
              <a:rPr lang="en-GB" dirty="0"/>
              <a:t>Increased positive emotion regulation &amp; recognition</a:t>
            </a:r>
          </a:p>
          <a:p>
            <a:r>
              <a:rPr lang="en-GB" dirty="0"/>
              <a:t>Dissociative identity disorder (no </a:t>
            </a:r>
            <a:r>
              <a:rPr lang="en-GB" dirty="0" err="1"/>
              <a:t>RCTs</a:t>
            </a:r>
            <a:r>
              <a:rPr lang="en-GB" dirty="0"/>
              <a:t>):</a:t>
            </a:r>
          </a:p>
          <a:p>
            <a:pPr lvl="1"/>
            <a:r>
              <a:rPr lang="en-GB" dirty="0"/>
              <a:t>EMDR may be helpful according to Int. Soc. for the Study of Trauma and Dissociation (2011) guidelines</a:t>
            </a:r>
          </a:p>
          <a:p>
            <a:pPr lvl="1"/>
            <a:r>
              <a:rPr lang="en-GB" dirty="0"/>
              <a:t>Use cautiously, highly specialised, requires training</a:t>
            </a:r>
          </a:p>
          <a:p>
            <a:r>
              <a:rPr lang="en-GB" dirty="0"/>
              <a:t>Eating disorders (no </a:t>
            </a:r>
            <a:r>
              <a:rPr lang="en-GB" dirty="0" err="1"/>
              <a:t>RCTs</a:t>
            </a:r>
            <a:r>
              <a:rPr lang="en-GB" dirty="0"/>
              <a:t>, 1 CT):</a:t>
            </a:r>
          </a:p>
          <a:p>
            <a:pPr lvl="1"/>
            <a:r>
              <a:rPr lang="en-GB" dirty="0"/>
              <a:t>EMDR led to less distress about negative body image memories and lower body dissatisfaction at </a:t>
            </a:r>
            <a:r>
              <a:rPr lang="en-GB" dirty="0" err="1"/>
              <a:t>followup</a:t>
            </a:r>
            <a:endParaRPr lang="en-GB" dirty="0"/>
          </a:p>
          <a:p>
            <a:endParaRPr lang="en-GB" dirty="0"/>
          </a:p>
          <a:p>
            <a:endParaRPr lang="en-GB" dirty="0"/>
          </a:p>
          <a:p>
            <a:endParaRPr lang="en-GB" dirty="0"/>
          </a:p>
          <a:p>
            <a:pPr lvl="1"/>
            <a:endParaRPr lang="en-GB" dirty="0"/>
          </a:p>
          <a:p>
            <a:pPr lvl="1"/>
            <a:endParaRPr lang="en-GB" dirty="0"/>
          </a:p>
        </p:txBody>
      </p:sp>
    </p:spTree>
    <p:extLst>
      <p:ext uri="{BB962C8B-B14F-4D97-AF65-F5344CB8AC3E}">
        <p14:creationId xmlns:p14="http://schemas.microsoft.com/office/powerpoint/2010/main" val="1651590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9104-6963-71B7-DE2C-4BE231A7E57C}"/>
              </a:ext>
            </a:extLst>
          </p:cNvPr>
          <p:cNvSpPr>
            <a:spLocks noGrp="1"/>
          </p:cNvSpPr>
          <p:nvPr>
            <p:ph type="title"/>
          </p:nvPr>
        </p:nvSpPr>
        <p:spPr/>
        <p:txBody>
          <a:bodyPr/>
          <a:lstStyle/>
          <a:p>
            <a:r>
              <a:rPr lang="en-GB" dirty="0"/>
              <a:t>Wider Use of EMDR in Stress and Trauma Conditions (cont.)</a:t>
            </a:r>
          </a:p>
        </p:txBody>
      </p:sp>
      <p:sp>
        <p:nvSpPr>
          <p:cNvPr id="3" name="Content Placeholder 2">
            <a:extLst>
              <a:ext uri="{FF2B5EF4-FFF2-40B4-BE49-F238E27FC236}">
                <a16:creationId xmlns:a16="http://schemas.microsoft.com/office/drawing/2014/main" id="{42C9463C-A967-8E7F-4469-A9FB9CF144B1}"/>
              </a:ext>
            </a:extLst>
          </p:cNvPr>
          <p:cNvSpPr>
            <a:spLocks noGrp="1"/>
          </p:cNvSpPr>
          <p:nvPr>
            <p:ph idx="1"/>
          </p:nvPr>
        </p:nvSpPr>
        <p:spPr/>
        <p:txBody>
          <a:bodyPr/>
          <a:lstStyle/>
          <a:p>
            <a:r>
              <a:rPr lang="en-GB" dirty="0"/>
              <a:t>Nightmare disorder (</a:t>
            </a:r>
            <a:r>
              <a:rPr lang="en-GB" dirty="0" err="1"/>
              <a:t>2RCT’s</a:t>
            </a:r>
            <a:r>
              <a:rPr lang="en-GB" dirty="0"/>
              <a:t>)</a:t>
            </a:r>
          </a:p>
          <a:p>
            <a:r>
              <a:rPr lang="fr-FR" dirty="0" err="1"/>
              <a:t>Psychosis</a:t>
            </a:r>
            <a:r>
              <a:rPr lang="fr-FR" dirty="0"/>
              <a:t> (1 </a:t>
            </a:r>
            <a:r>
              <a:rPr lang="fr-FR" dirty="0" err="1"/>
              <a:t>RCT</a:t>
            </a:r>
            <a:r>
              <a:rPr lang="fr-FR" dirty="0"/>
              <a:t>, 1 pilot </a:t>
            </a:r>
            <a:r>
              <a:rPr lang="fr-FR" dirty="0" err="1"/>
              <a:t>RCT</a:t>
            </a:r>
            <a:r>
              <a:rPr lang="fr-FR" dirty="0"/>
              <a:t>):</a:t>
            </a:r>
          </a:p>
          <a:p>
            <a:pPr lvl="1"/>
            <a:r>
              <a:rPr lang="en-GB" dirty="0"/>
              <a:t>Targets PTSD, and to process hallucinations related to negative beliefs about self and others</a:t>
            </a:r>
          </a:p>
          <a:p>
            <a:r>
              <a:rPr lang="en-GB" dirty="0"/>
              <a:t>Medically unexplained syndromes (1 </a:t>
            </a:r>
            <a:r>
              <a:rPr lang="en-GB" dirty="0" err="1"/>
              <a:t>RCT</a:t>
            </a:r>
            <a:r>
              <a:rPr lang="en-GB" dirty="0"/>
              <a:t>, 2 CTs)</a:t>
            </a:r>
          </a:p>
          <a:p>
            <a:r>
              <a:rPr lang="en-GB" dirty="0"/>
              <a:t>Chronic pain syndromes (4 </a:t>
            </a:r>
            <a:r>
              <a:rPr lang="en-GB" dirty="0" err="1"/>
              <a:t>RCTs</a:t>
            </a:r>
            <a:r>
              <a:rPr lang="en-GB" dirty="0"/>
              <a:t>)</a:t>
            </a:r>
          </a:p>
          <a:p>
            <a:pPr lvl="1"/>
            <a:r>
              <a:rPr lang="en-GB" dirty="0"/>
              <a:t>Especially useful in Phantom limb pain (2 CT)</a:t>
            </a:r>
          </a:p>
          <a:p>
            <a:endParaRPr lang="en-GB" dirty="0"/>
          </a:p>
          <a:p>
            <a:endParaRPr lang="en-GB" dirty="0"/>
          </a:p>
          <a:p>
            <a:endParaRPr lang="fr-FR" dirty="0"/>
          </a:p>
          <a:p>
            <a:endParaRPr lang="en-GB" dirty="0"/>
          </a:p>
        </p:txBody>
      </p:sp>
    </p:spTree>
    <p:extLst>
      <p:ext uri="{BB962C8B-B14F-4D97-AF65-F5344CB8AC3E}">
        <p14:creationId xmlns:p14="http://schemas.microsoft.com/office/powerpoint/2010/main" val="22384501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BE9C-13A6-E17E-8DC6-5DB1622A0A3D}"/>
              </a:ext>
            </a:extLst>
          </p:cNvPr>
          <p:cNvSpPr>
            <a:spLocks noGrp="1"/>
          </p:cNvSpPr>
          <p:nvPr>
            <p:ph type="title"/>
          </p:nvPr>
        </p:nvSpPr>
        <p:spPr>
          <a:xfrm>
            <a:off x="541784" y="609600"/>
            <a:ext cx="8134672" cy="1143000"/>
          </a:xfrm>
        </p:spPr>
        <p:txBody>
          <a:bodyPr/>
          <a:lstStyle/>
          <a:p>
            <a:r>
              <a:rPr lang="en-GB" dirty="0"/>
              <a:t>EMDR for Psychological Sequelae of Physical Health Conditions</a:t>
            </a:r>
          </a:p>
        </p:txBody>
      </p:sp>
      <p:sp>
        <p:nvSpPr>
          <p:cNvPr id="3" name="Content Placeholder 2">
            <a:extLst>
              <a:ext uri="{FF2B5EF4-FFF2-40B4-BE49-F238E27FC236}">
                <a16:creationId xmlns:a16="http://schemas.microsoft.com/office/drawing/2014/main" id="{9F59DD2C-16E0-EB22-D131-5A0CF82417B3}"/>
              </a:ext>
            </a:extLst>
          </p:cNvPr>
          <p:cNvSpPr>
            <a:spLocks noGrp="1"/>
          </p:cNvSpPr>
          <p:nvPr>
            <p:ph idx="1"/>
          </p:nvPr>
        </p:nvSpPr>
        <p:spPr>
          <a:xfrm>
            <a:off x="467544" y="1981200"/>
            <a:ext cx="8134672" cy="4616152"/>
          </a:xfrm>
        </p:spPr>
        <p:txBody>
          <a:bodyPr/>
          <a:lstStyle/>
          <a:p>
            <a:r>
              <a:rPr lang="en-GB" sz="2800" dirty="0"/>
              <a:t>EMDR reduces symptoms of PTSD, anxiety, distress and psychological distress:</a:t>
            </a:r>
          </a:p>
          <a:p>
            <a:pPr lvl="1"/>
            <a:r>
              <a:rPr lang="en-GB" sz="2400" dirty="0"/>
              <a:t>Cancer (1 </a:t>
            </a:r>
            <a:r>
              <a:rPr lang="en-GB" sz="2400" dirty="0" err="1"/>
              <a:t>RCT</a:t>
            </a:r>
            <a:r>
              <a:rPr lang="en-GB" sz="2400" dirty="0"/>
              <a:t>, 1 CT)</a:t>
            </a:r>
          </a:p>
          <a:p>
            <a:pPr lvl="1"/>
            <a:r>
              <a:rPr lang="en-GB" sz="2400" dirty="0"/>
              <a:t>Cardiac related (3 </a:t>
            </a:r>
            <a:r>
              <a:rPr lang="en-GB" sz="2400" dirty="0" err="1"/>
              <a:t>RCTs</a:t>
            </a:r>
            <a:r>
              <a:rPr lang="en-GB" sz="2400" dirty="0"/>
              <a:t>)</a:t>
            </a:r>
          </a:p>
          <a:p>
            <a:pPr lvl="1"/>
            <a:r>
              <a:rPr lang="en-GB" sz="2400" dirty="0"/>
              <a:t>End-stage renal disease (2 </a:t>
            </a:r>
            <a:r>
              <a:rPr lang="en-GB" sz="2400" dirty="0" err="1"/>
              <a:t>RCTs</a:t>
            </a:r>
            <a:r>
              <a:rPr lang="en-GB" sz="2400" dirty="0"/>
              <a:t>)</a:t>
            </a:r>
          </a:p>
          <a:p>
            <a:r>
              <a:rPr lang="en-GB" sz="2800" dirty="0"/>
              <a:t>Acute pain (1 </a:t>
            </a:r>
            <a:r>
              <a:rPr lang="en-GB" sz="2800" dirty="0" err="1"/>
              <a:t>RCT</a:t>
            </a:r>
            <a:r>
              <a:rPr lang="en-GB" sz="2800" dirty="0"/>
              <a:t>): reduced pain intensity </a:t>
            </a:r>
          </a:p>
          <a:p>
            <a:r>
              <a:rPr lang="en-GB" sz="2800" dirty="0"/>
              <a:t>Pregnancy related:</a:t>
            </a:r>
          </a:p>
          <a:p>
            <a:pPr lvl="1"/>
            <a:r>
              <a:rPr lang="en-GB" sz="2400" dirty="0"/>
              <a:t>Traumatic childbirth, miscarriage, stillbirth or neonatal death, fear of childbirth (2 </a:t>
            </a:r>
            <a:r>
              <a:rPr lang="en-GB" sz="2400" dirty="0" err="1"/>
              <a:t>RCTs</a:t>
            </a:r>
            <a:r>
              <a:rPr lang="en-GB" sz="2400" dirty="0"/>
              <a:t>), hyperemesis</a:t>
            </a:r>
          </a:p>
          <a:p>
            <a:r>
              <a:rPr lang="en-GB" sz="2800" dirty="0"/>
              <a:t>Tinnitus (1 </a:t>
            </a:r>
            <a:r>
              <a:rPr lang="en-GB" sz="2800" dirty="0" err="1"/>
              <a:t>RCT</a:t>
            </a:r>
            <a:r>
              <a:rPr lang="en-GB" sz="2800" dirty="0"/>
              <a:t>)</a:t>
            </a:r>
          </a:p>
          <a:p>
            <a:endParaRPr lang="en-GB" sz="2800" dirty="0"/>
          </a:p>
          <a:p>
            <a:endParaRPr lang="en-GB" sz="2800" dirty="0"/>
          </a:p>
        </p:txBody>
      </p:sp>
    </p:spTree>
    <p:extLst>
      <p:ext uri="{BB962C8B-B14F-4D97-AF65-F5344CB8AC3E}">
        <p14:creationId xmlns:p14="http://schemas.microsoft.com/office/powerpoint/2010/main" val="37072070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0FA575-8A45-74FE-F987-58057A660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21947-2F84-44B1-7102-B9217192F8AE}"/>
              </a:ext>
            </a:extLst>
          </p:cNvPr>
          <p:cNvSpPr>
            <a:spLocks noGrp="1"/>
          </p:cNvSpPr>
          <p:nvPr>
            <p:ph type="title"/>
          </p:nvPr>
        </p:nvSpPr>
        <p:spPr>
          <a:xfrm>
            <a:off x="685800" y="260648"/>
            <a:ext cx="7772400" cy="1143000"/>
          </a:xfrm>
        </p:spPr>
        <p:txBody>
          <a:bodyPr/>
          <a:lstStyle/>
          <a:p>
            <a:r>
              <a:rPr lang="en-GB" dirty="0"/>
              <a:t>Wider Use of EMDR in Stress and Trauma Conditions (cont.)</a:t>
            </a:r>
          </a:p>
        </p:txBody>
      </p:sp>
      <p:sp>
        <p:nvSpPr>
          <p:cNvPr id="3" name="Content Placeholder 2">
            <a:extLst>
              <a:ext uri="{FF2B5EF4-FFF2-40B4-BE49-F238E27FC236}">
                <a16:creationId xmlns:a16="http://schemas.microsoft.com/office/drawing/2014/main" id="{8B923B22-0F44-B243-1311-17DEC78E0F8B}"/>
              </a:ext>
            </a:extLst>
          </p:cNvPr>
          <p:cNvSpPr>
            <a:spLocks noGrp="1"/>
          </p:cNvSpPr>
          <p:nvPr>
            <p:ph idx="1"/>
          </p:nvPr>
        </p:nvSpPr>
        <p:spPr>
          <a:xfrm>
            <a:off x="323528" y="1484784"/>
            <a:ext cx="8568952" cy="5040560"/>
          </a:xfrm>
        </p:spPr>
        <p:txBody>
          <a:bodyPr/>
          <a:lstStyle/>
          <a:p>
            <a:r>
              <a:rPr lang="en-GB" dirty="0"/>
              <a:t>Nightmare disorder (2 studies, not </a:t>
            </a:r>
            <a:r>
              <a:rPr lang="en-GB" dirty="0" err="1"/>
              <a:t>RCTs</a:t>
            </a:r>
            <a:r>
              <a:rPr lang="en-GB" dirty="0"/>
              <a:t>):</a:t>
            </a:r>
          </a:p>
          <a:p>
            <a:pPr lvl="1"/>
            <a:r>
              <a:rPr lang="en-GB" dirty="0"/>
              <a:t>EMDR recommended in Best Practice Guide for the Treatment of Nightmare Disorder in Adults</a:t>
            </a:r>
          </a:p>
          <a:p>
            <a:r>
              <a:rPr lang="en-GB" dirty="0"/>
              <a:t>Psychosis (1 </a:t>
            </a:r>
            <a:r>
              <a:rPr lang="en-GB" dirty="0" err="1"/>
              <a:t>RCT</a:t>
            </a:r>
            <a:r>
              <a:rPr lang="en-GB" dirty="0"/>
              <a:t>, 1 pilot </a:t>
            </a:r>
            <a:r>
              <a:rPr lang="en-GB" dirty="0" err="1"/>
              <a:t>RCT</a:t>
            </a:r>
            <a:r>
              <a:rPr lang="en-GB" dirty="0"/>
              <a:t>):</a:t>
            </a:r>
          </a:p>
          <a:p>
            <a:pPr lvl="1"/>
            <a:r>
              <a:rPr lang="en-GB" dirty="0"/>
              <a:t>EMDR targets PTSD, and to process hallucinations related to negative beliefs about self and others</a:t>
            </a:r>
          </a:p>
          <a:p>
            <a:pPr lvl="1"/>
            <a:r>
              <a:rPr lang="en-GB" dirty="0"/>
              <a:t>EMDR safe and effective in treating PTSD, with comparable results to prolonged exposure therapy</a:t>
            </a:r>
          </a:p>
          <a:p>
            <a:pPr lvl="1"/>
            <a:r>
              <a:rPr lang="en-GB" dirty="0"/>
              <a:t>At 12 </a:t>
            </a:r>
            <a:r>
              <a:rPr lang="en-GB" dirty="0" err="1"/>
              <a:t>mth</a:t>
            </a:r>
            <a:r>
              <a:rPr lang="en-GB" dirty="0"/>
              <a:t> FU positive effects maintained for PTSD, depression, paranoid-referential thinking and remission from schizophrenia</a:t>
            </a:r>
          </a:p>
          <a:p>
            <a:endParaRPr lang="en-GB" dirty="0"/>
          </a:p>
          <a:p>
            <a:endParaRPr lang="en-GB" dirty="0"/>
          </a:p>
          <a:p>
            <a:endParaRPr lang="en-GB" dirty="0"/>
          </a:p>
          <a:p>
            <a:endParaRPr lang="en-GB" dirty="0"/>
          </a:p>
          <a:p>
            <a:pPr lvl="1"/>
            <a:endParaRPr lang="en-GB" dirty="0"/>
          </a:p>
          <a:p>
            <a:pPr lvl="1"/>
            <a:endParaRPr lang="en-GB" dirty="0"/>
          </a:p>
        </p:txBody>
      </p:sp>
    </p:spTree>
    <p:extLst>
      <p:ext uri="{BB962C8B-B14F-4D97-AF65-F5344CB8AC3E}">
        <p14:creationId xmlns:p14="http://schemas.microsoft.com/office/powerpoint/2010/main" val="23780925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063CE9-EDE7-F9AE-EC71-DEE76B49E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E40F3-EC9E-6944-78DB-AA002914E6EE}"/>
              </a:ext>
            </a:extLst>
          </p:cNvPr>
          <p:cNvSpPr>
            <a:spLocks noGrp="1"/>
          </p:cNvSpPr>
          <p:nvPr>
            <p:ph type="title"/>
          </p:nvPr>
        </p:nvSpPr>
        <p:spPr>
          <a:xfrm>
            <a:off x="685800" y="260648"/>
            <a:ext cx="7772400" cy="1143000"/>
          </a:xfrm>
        </p:spPr>
        <p:txBody>
          <a:bodyPr/>
          <a:lstStyle/>
          <a:p>
            <a:r>
              <a:rPr lang="en-GB" dirty="0"/>
              <a:t>Wider Use of EMDR in Stress and Trauma Conditions (cont.)</a:t>
            </a:r>
          </a:p>
        </p:txBody>
      </p:sp>
      <p:sp>
        <p:nvSpPr>
          <p:cNvPr id="3" name="Content Placeholder 2">
            <a:extLst>
              <a:ext uri="{FF2B5EF4-FFF2-40B4-BE49-F238E27FC236}">
                <a16:creationId xmlns:a16="http://schemas.microsoft.com/office/drawing/2014/main" id="{1E5B11B1-ECEA-B690-83E2-D4713ECBB6D7}"/>
              </a:ext>
            </a:extLst>
          </p:cNvPr>
          <p:cNvSpPr>
            <a:spLocks noGrp="1"/>
          </p:cNvSpPr>
          <p:nvPr>
            <p:ph idx="1"/>
          </p:nvPr>
        </p:nvSpPr>
        <p:spPr>
          <a:xfrm>
            <a:off x="179512" y="1628800"/>
            <a:ext cx="8964488" cy="5040560"/>
          </a:xfrm>
        </p:spPr>
        <p:txBody>
          <a:bodyPr/>
          <a:lstStyle/>
          <a:p>
            <a:r>
              <a:rPr lang="en-GB" dirty="0"/>
              <a:t>Medically unexplained syndromes (1 </a:t>
            </a:r>
            <a:r>
              <a:rPr lang="en-GB" dirty="0" err="1"/>
              <a:t>RCT</a:t>
            </a:r>
            <a:r>
              <a:rPr lang="en-GB" dirty="0"/>
              <a:t>, 2 CTs):</a:t>
            </a:r>
          </a:p>
          <a:p>
            <a:pPr lvl="1"/>
            <a:r>
              <a:rPr lang="en-GB" dirty="0"/>
              <a:t>Stress/trauma contributes to or maintains symptoms, with symptoms displayed in specific sensory modalities </a:t>
            </a:r>
          </a:p>
          <a:p>
            <a:pPr lvl="1"/>
            <a:r>
              <a:rPr lang="en-GB" dirty="0"/>
              <a:t>EMDR led to reduced physical and psychological symptoms, maintained at FU</a:t>
            </a:r>
          </a:p>
          <a:p>
            <a:r>
              <a:rPr lang="en-GB" dirty="0"/>
              <a:t>Chronic pain syndromes (4 </a:t>
            </a:r>
            <a:r>
              <a:rPr lang="en-GB" dirty="0" err="1"/>
              <a:t>RCTs</a:t>
            </a:r>
            <a:r>
              <a:rPr lang="en-GB" dirty="0"/>
              <a:t>):</a:t>
            </a:r>
          </a:p>
          <a:p>
            <a:pPr lvl="1"/>
            <a:r>
              <a:rPr lang="en-GB" dirty="0"/>
              <a:t>May require more sessions and longer duration of Tx</a:t>
            </a:r>
          </a:p>
          <a:p>
            <a:pPr lvl="1"/>
            <a:r>
              <a:rPr lang="en-GB" dirty="0"/>
              <a:t>Chronic non-specific back pain, EMDR helpful (1 </a:t>
            </a:r>
            <a:r>
              <a:rPr lang="en-GB" dirty="0" err="1"/>
              <a:t>RCT</a:t>
            </a:r>
            <a:r>
              <a:rPr lang="en-GB" dirty="0"/>
              <a:t>)</a:t>
            </a:r>
          </a:p>
          <a:p>
            <a:pPr lvl="1"/>
            <a:r>
              <a:rPr lang="en-GB" dirty="0"/>
              <a:t>Phantom limb pain - reduced pain severity, anxiety, PTSD, depression (2 CT)</a:t>
            </a:r>
          </a:p>
          <a:p>
            <a:endParaRPr lang="en-GB" dirty="0"/>
          </a:p>
          <a:p>
            <a:endParaRPr lang="en-GB" dirty="0"/>
          </a:p>
          <a:p>
            <a:endParaRPr lang="en-GB" dirty="0"/>
          </a:p>
          <a:p>
            <a:endParaRPr lang="en-GB" dirty="0"/>
          </a:p>
          <a:p>
            <a:pPr lvl="1"/>
            <a:endParaRPr lang="en-GB" dirty="0"/>
          </a:p>
          <a:p>
            <a:pPr lvl="1"/>
            <a:endParaRPr lang="en-GB" dirty="0"/>
          </a:p>
        </p:txBody>
      </p:sp>
    </p:spTree>
    <p:extLst>
      <p:ext uri="{BB962C8B-B14F-4D97-AF65-F5344CB8AC3E}">
        <p14:creationId xmlns:p14="http://schemas.microsoft.com/office/powerpoint/2010/main" val="834553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3C77-33B7-092F-2DED-5D5F78C97DEF}"/>
              </a:ext>
            </a:extLst>
          </p:cNvPr>
          <p:cNvSpPr>
            <a:spLocks noGrp="1"/>
          </p:cNvSpPr>
          <p:nvPr>
            <p:ph type="title"/>
          </p:nvPr>
        </p:nvSpPr>
        <p:spPr>
          <a:xfrm>
            <a:off x="107504" y="404664"/>
            <a:ext cx="9001000" cy="1143000"/>
          </a:xfrm>
        </p:spPr>
        <p:txBody>
          <a:bodyPr/>
          <a:lstStyle/>
          <a:p>
            <a:r>
              <a:rPr lang="en-GB" sz="4200" dirty="0"/>
              <a:t>Other Uses of EMDR: Psychological Sequelae of Physical Health Conditions</a:t>
            </a:r>
          </a:p>
        </p:txBody>
      </p:sp>
      <p:sp>
        <p:nvSpPr>
          <p:cNvPr id="3" name="Content Placeholder 2">
            <a:extLst>
              <a:ext uri="{FF2B5EF4-FFF2-40B4-BE49-F238E27FC236}">
                <a16:creationId xmlns:a16="http://schemas.microsoft.com/office/drawing/2014/main" id="{A96315EF-EDAA-6B3A-B7FF-682273BE6810}"/>
              </a:ext>
            </a:extLst>
          </p:cNvPr>
          <p:cNvSpPr>
            <a:spLocks noGrp="1"/>
          </p:cNvSpPr>
          <p:nvPr>
            <p:ph idx="1"/>
          </p:nvPr>
        </p:nvSpPr>
        <p:spPr>
          <a:xfrm>
            <a:off x="685800" y="1844824"/>
            <a:ext cx="7846640" cy="4824536"/>
          </a:xfrm>
        </p:spPr>
        <p:txBody>
          <a:bodyPr/>
          <a:lstStyle/>
          <a:p>
            <a:r>
              <a:rPr lang="en-GB" dirty="0"/>
              <a:t>Cancer (1 </a:t>
            </a:r>
            <a:r>
              <a:rPr lang="en-GB" dirty="0" err="1"/>
              <a:t>RCT</a:t>
            </a:r>
            <a:r>
              <a:rPr lang="en-GB" dirty="0"/>
              <a:t>, 1 CT):</a:t>
            </a:r>
          </a:p>
          <a:p>
            <a:pPr lvl="1"/>
            <a:r>
              <a:rPr lang="en-GB" dirty="0"/>
              <a:t>EMDR better than CBT at reducing symptoms of PTSD and psychological distress</a:t>
            </a:r>
          </a:p>
          <a:p>
            <a:pPr lvl="1"/>
            <a:r>
              <a:rPr lang="en-GB" dirty="0"/>
              <a:t>Group intervention for cancer and by nurses</a:t>
            </a:r>
          </a:p>
          <a:p>
            <a:r>
              <a:rPr lang="en-GB" dirty="0"/>
              <a:t>Cardiac related (3 </a:t>
            </a:r>
            <a:r>
              <a:rPr lang="en-GB" dirty="0" err="1"/>
              <a:t>RCTs</a:t>
            </a:r>
            <a:r>
              <a:rPr lang="en-GB" dirty="0"/>
              <a:t>):</a:t>
            </a:r>
          </a:p>
          <a:p>
            <a:pPr lvl="1"/>
            <a:r>
              <a:rPr lang="en-GB" dirty="0"/>
              <a:t>EMDR reduced PTSD, anxiety, depression, with EMDR more than CBT</a:t>
            </a:r>
          </a:p>
          <a:p>
            <a:r>
              <a:rPr lang="en-GB" dirty="0"/>
              <a:t>End-stage renal disease (2 </a:t>
            </a:r>
            <a:r>
              <a:rPr lang="en-GB" dirty="0" err="1"/>
              <a:t>RCTs</a:t>
            </a:r>
            <a:r>
              <a:rPr lang="en-GB" dirty="0"/>
              <a:t>):</a:t>
            </a:r>
          </a:p>
          <a:p>
            <a:pPr lvl="1"/>
            <a:r>
              <a:rPr lang="en-GB" dirty="0"/>
              <a:t>EMDR reduced anxiety, depression</a:t>
            </a:r>
          </a:p>
          <a:p>
            <a:endParaRPr lang="en-GB" dirty="0"/>
          </a:p>
        </p:txBody>
      </p:sp>
    </p:spTree>
    <p:extLst>
      <p:ext uri="{BB962C8B-B14F-4D97-AF65-F5344CB8AC3E}">
        <p14:creationId xmlns:p14="http://schemas.microsoft.com/office/powerpoint/2010/main" val="27422036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49AE8D-13BC-219F-58E9-FC29497A7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7CE9D-5DFB-0310-8D2D-B08D56928D51}"/>
              </a:ext>
            </a:extLst>
          </p:cNvPr>
          <p:cNvSpPr>
            <a:spLocks noGrp="1"/>
          </p:cNvSpPr>
          <p:nvPr>
            <p:ph type="title"/>
          </p:nvPr>
        </p:nvSpPr>
        <p:spPr>
          <a:xfrm>
            <a:off x="107504" y="332656"/>
            <a:ext cx="9001000" cy="1143000"/>
          </a:xfrm>
        </p:spPr>
        <p:txBody>
          <a:bodyPr/>
          <a:lstStyle/>
          <a:p>
            <a:r>
              <a:rPr lang="en-GB" sz="4200" dirty="0"/>
              <a:t>Other Uses of EMDR: Psychological Sequelae of Physical Health Conditions</a:t>
            </a:r>
          </a:p>
        </p:txBody>
      </p:sp>
      <p:sp>
        <p:nvSpPr>
          <p:cNvPr id="3" name="Content Placeholder 2">
            <a:extLst>
              <a:ext uri="{FF2B5EF4-FFF2-40B4-BE49-F238E27FC236}">
                <a16:creationId xmlns:a16="http://schemas.microsoft.com/office/drawing/2014/main" id="{F0513091-4C8C-7993-00BD-BBFD9D5138F1}"/>
              </a:ext>
            </a:extLst>
          </p:cNvPr>
          <p:cNvSpPr>
            <a:spLocks noGrp="1"/>
          </p:cNvSpPr>
          <p:nvPr>
            <p:ph idx="1"/>
          </p:nvPr>
        </p:nvSpPr>
        <p:spPr>
          <a:xfrm>
            <a:off x="467544" y="1700808"/>
            <a:ext cx="8352928" cy="5157192"/>
          </a:xfrm>
        </p:spPr>
        <p:txBody>
          <a:bodyPr/>
          <a:lstStyle/>
          <a:p>
            <a:r>
              <a:rPr lang="en-GB" dirty="0"/>
              <a:t>Acute pain (1 </a:t>
            </a:r>
            <a:r>
              <a:rPr lang="en-GB" dirty="0" err="1"/>
              <a:t>RCT</a:t>
            </a:r>
            <a:r>
              <a:rPr lang="en-GB" dirty="0"/>
              <a:t>): reduced pain intensity </a:t>
            </a:r>
          </a:p>
          <a:p>
            <a:r>
              <a:rPr lang="en-GB" dirty="0"/>
              <a:t>Childbirth related:</a:t>
            </a:r>
          </a:p>
          <a:p>
            <a:pPr lvl="1"/>
            <a:r>
              <a:rPr lang="en-GB" dirty="0"/>
              <a:t>NICE guidelines recommend EMDR or </a:t>
            </a:r>
            <a:r>
              <a:rPr lang="en-GB" dirty="0" err="1"/>
              <a:t>tfCBT</a:t>
            </a:r>
            <a:r>
              <a:rPr lang="en-GB" dirty="0"/>
              <a:t> for PTSD after traumatic childbirth, miscarriage, stillbirth or neonatal death</a:t>
            </a:r>
          </a:p>
          <a:p>
            <a:pPr lvl="1"/>
            <a:r>
              <a:rPr lang="en-GB" dirty="0"/>
              <a:t>Fear of childbirth (tokophobia) (2 </a:t>
            </a:r>
            <a:r>
              <a:rPr lang="en-GB" dirty="0" err="1"/>
              <a:t>RCT’s</a:t>
            </a:r>
            <a:r>
              <a:rPr lang="en-GB" dirty="0"/>
              <a:t>) - helpful</a:t>
            </a:r>
          </a:p>
          <a:p>
            <a:pPr lvl="1"/>
            <a:r>
              <a:rPr lang="en-GB" dirty="0"/>
              <a:t>Hyperemesis gravidarum  - EMDR to desensitise effects on the triggers for nausea and vomiting</a:t>
            </a:r>
          </a:p>
          <a:p>
            <a:r>
              <a:rPr lang="en-GB" dirty="0"/>
              <a:t>Tinnitus (1 </a:t>
            </a:r>
            <a:r>
              <a:rPr lang="en-GB" dirty="0" err="1"/>
              <a:t>RCT</a:t>
            </a:r>
            <a:r>
              <a:rPr lang="en-GB" dirty="0"/>
              <a:t>): Tinnitus retraining therapy plus EMDR or CBT equally effective</a:t>
            </a:r>
          </a:p>
          <a:p>
            <a:endParaRPr lang="en-GB" dirty="0"/>
          </a:p>
          <a:p>
            <a:pPr lvl="1"/>
            <a:endParaRPr lang="en-GB" dirty="0"/>
          </a:p>
          <a:p>
            <a:endParaRPr lang="en-GB" dirty="0"/>
          </a:p>
        </p:txBody>
      </p:sp>
    </p:spTree>
    <p:extLst>
      <p:ext uri="{BB962C8B-B14F-4D97-AF65-F5344CB8AC3E}">
        <p14:creationId xmlns:p14="http://schemas.microsoft.com/office/powerpoint/2010/main" val="39513900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647E-8C3D-E53F-73F8-1B089461BCC2}"/>
              </a:ext>
            </a:extLst>
          </p:cNvPr>
          <p:cNvSpPr>
            <a:spLocks noGrp="1"/>
          </p:cNvSpPr>
          <p:nvPr>
            <p:ph type="title"/>
          </p:nvPr>
        </p:nvSpPr>
        <p:spPr>
          <a:xfrm>
            <a:off x="107504" y="332656"/>
            <a:ext cx="8856984" cy="1143000"/>
          </a:xfrm>
        </p:spPr>
        <p:txBody>
          <a:bodyPr/>
          <a:lstStyle/>
          <a:p>
            <a:r>
              <a:rPr lang="en-GB" dirty="0"/>
              <a:t>Cautions and Contraindications Indicating a Need to Postpone EMDR</a:t>
            </a:r>
          </a:p>
        </p:txBody>
      </p:sp>
      <p:sp>
        <p:nvSpPr>
          <p:cNvPr id="3" name="Content Placeholder 2">
            <a:extLst>
              <a:ext uri="{FF2B5EF4-FFF2-40B4-BE49-F238E27FC236}">
                <a16:creationId xmlns:a16="http://schemas.microsoft.com/office/drawing/2014/main" id="{62785F84-3C32-3746-BB62-370F9F5878E4}"/>
              </a:ext>
            </a:extLst>
          </p:cNvPr>
          <p:cNvSpPr>
            <a:spLocks noGrp="1"/>
          </p:cNvSpPr>
          <p:nvPr>
            <p:ph idx="1"/>
          </p:nvPr>
        </p:nvSpPr>
        <p:spPr>
          <a:xfrm>
            <a:off x="395536" y="1772816"/>
            <a:ext cx="8424936" cy="4896544"/>
          </a:xfrm>
        </p:spPr>
        <p:txBody>
          <a:bodyPr/>
          <a:lstStyle/>
          <a:p>
            <a:r>
              <a:rPr lang="en-GB" dirty="0"/>
              <a:t>Lack of sufficient trust to be truthful to therapist</a:t>
            </a:r>
          </a:p>
          <a:p>
            <a:r>
              <a:rPr lang="en-GB" dirty="0"/>
              <a:t>Dangerous or therapy-interfering behaviours, e.g. history of violence or violent urges</a:t>
            </a:r>
          </a:p>
          <a:p>
            <a:r>
              <a:rPr lang="en-GB" dirty="0"/>
              <a:t>Needs a safe way of managing emotional disturbances other than by dissociating, suicide attempts, self-harm or dangerous life-threatening substance misuse</a:t>
            </a:r>
          </a:p>
          <a:p>
            <a:r>
              <a:rPr lang="en-GB" dirty="0"/>
              <a:t>Need adequate social support and ability to contact therapist or other support system</a:t>
            </a:r>
          </a:p>
          <a:p>
            <a:pPr lvl="1"/>
            <a:endParaRPr lang="en-GB" dirty="0"/>
          </a:p>
          <a:p>
            <a:pPr lvl="1"/>
            <a:endParaRPr lang="en-GB" dirty="0"/>
          </a:p>
        </p:txBody>
      </p:sp>
    </p:spTree>
    <p:extLst>
      <p:ext uri="{BB962C8B-B14F-4D97-AF65-F5344CB8AC3E}">
        <p14:creationId xmlns:p14="http://schemas.microsoft.com/office/powerpoint/2010/main" val="1271601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04FA-1B27-8400-2673-6D16747E455D}"/>
              </a:ext>
            </a:extLst>
          </p:cNvPr>
          <p:cNvSpPr>
            <a:spLocks noGrp="1"/>
          </p:cNvSpPr>
          <p:nvPr>
            <p:ph type="title"/>
          </p:nvPr>
        </p:nvSpPr>
        <p:spPr>
          <a:xfrm>
            <a:off x="107504" y="260648"/>
            <a:ext cx="8856984" cy="1143000"/>
          </a:xfrm>
        </p:spPr>
        <p:txBody>
          <a:bodyPr/>
          <a:lstStyle/>
          <a:p>
            <a:r>
              <a:rPr lang="en-GB" dirty="0"/>
              <a:t>Cautions and Contraindications (cont.)</a:t>
            </a:r>
          </a:p>
        </p:txBody>
      </p:sp>
      <p:sp>
        <p:nvSpPr>
          <p:cNvPr id="3" name="Content Placeholder 2">
            <a:extLst>
              <a:ext uri="{FF2B5EF4-FFF2-40B4-BE49-F238E27FC236}">
                <a16:creationId xmlns:a16="http://schemas.microsoft.com/office/drawing/2014/main" id="{4767F044-ECBF-72CF-BF95-F2BB23C00E46}"/>
              </a:ext>
            </a:extLst>
          </p:cNvPr>
          <p:cNvSpPr>
            <a:spLocks noGrp="1"/>
          </p:cNvSpPr>
          <p:nvPr>
            <p:ph idx="1"/>
          </p:nvPr>
        </p:nvSpPr>
        <p:spPr>
          <a:xfrm>
            <a:off x="467544" y="1340768"/>
            <a:ext cx="8134672" cy="5328592"/>
          </a:xfrm>
        </p:spPr>
        <p:txBody>
          <a:bodyPr/>
          <a:lstStyle/>
          <a:p>
            <a:r>
              <a:rPr lang="en-GB" sz="3000" dirty="0"/>
              <a:t>Emotional suppressing drugs (e.g. benzos) reduce speed and generalisation of effects</a:t>
            </a:r>
          </a:p>
          <a:p>
            <a:r>
              <a:rPr lang="en-GB" sz="3000" dirty="0"/>
              <a:t>Florid psychosis is a contraindication, but psychosis is not, but needs good assessment</a:t>
            </a:r>
          </a:p>
          <a:p>
            <a:r>
              <a:rPr lang="en-GB" sz="3000" dirty="0"/>
              <a:t>Caution in situations where secondary gain exists, e.g. impending court case or compensation</a:t>
            </a:r>
          </a:p>
          <a:p>
            <a:r>
              <a:rPr lang="en-GB" sz="3000" dirty="0"/>
              <a:t>Assess carefully if ocular defects, epilepsy, pseudo-seizures, or neurological impairment</a:t>
            </a:r>
          </a:p>
          <a:p>
            <a:r>
              <a:rPr lang="en-GB" sz="3000" dirty="0"/>
              <a:t>General physical debility if too weak</a:t>
            </a:r>
          </a:p>
          <a:p>
            <a:r>
              <a:rPr lang="en-GB" sz="3000" dirty="0"/>
              <a:t>Proceed with caution in pregnancy</a:t>
            </a:r>
          </a:p>
          <a:p>
            <a:endParaRPr lang="en-GB" sz="3000" dirty="0"/>
          </a:p>
        </p:txBody>
      </p:sp>
    </p:spTree>
    <p:extLst>
      <p:ext uri="{BB962C8B-B14F-4D97-AF65-F5344CB8AC3E}">
        <p14:creationId xmlns:p14="http://schemas.microsoft.com/office/powerpoint/2010/main" val="13705457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5D76-F6DF-49F9-B71D-1F191AABE178}"/>
              </a:ext>
            </a:extLst>
          </p:cNvPr>
          <p:cNvSpPr>
            <a:spLocks noGrp="1"/>
          </p:cNvSpPr>
          <p:nvPr>
            <p:ph type="title"/>
          </p:nvPr>
        </p:nvSpPr>
        <p:spPr>
          <a:xfrm>
            <a:off x="685800" y="116632"/>
            <a:ext cx="7772400" cy="1143000"/>
          </a:xfrm>
        </p:spPr>
        <p:txBody>
          <a:bodyPr/>
          <a:lstStyle/>
          <a:p>
            <a:r>
              <a:rPr lang="en-GB" dirty="0"/>
              <a:t>Contacting an EMDR Therapist</a:t>
            </a:r>
          </a:p>
        </p:txBody>
      </p:sp>
      <p:sp>
        <p:nvSpPr>
          <p:cNvPr id="3" name="Content Placeholder 2">
            <a:extLst>
              <a:ext uri="{FF2B5EF4-FFF2-40B4-BE49-F238E27FC236}">
                <a16:creationId xmlns:a16="http://schemas.microsoft.com/office/drawing/2014/main" id="{872F0C89-3F38-054D-4AFE-10BA4813E7FD}"/>
              </a:ext>
            </a:extLst>
          </p:cNvPr>
          <p:cNvSpPr>
            <a:spLocks noGrp="1"/>
          </p:cNvSpPr>
          <p:nvPr>
            <p:ph idx="1"/>
          </p:nvPr>
        </p:nvSpPr>
        <p:spPr>
          <a:xfrm>
            <a:off x="613792" y="1196752"/>
            <a:ext cx="7990656" cy="5112568"/>
          </a:xfrm>
        </p:spPr>
        <p:txBody>
          <a:bodyPr/>
          <a:lstStyle/>
          <a:p>
            <a:r>
              <a:rPr lang="en-GB" dirty="0"/>
              <a:t>Locating an EMDR-accredited therapist at the EMDR Association UK:</a:t>
            </a:r>
          </a:p>
          <a:p>
            <a:pPr lvl="1"/>
            <a:r>
              <a:rPr lang="en-GB" dirty="0"/>
              <a:t>https://map.emdrassociation.org.uk/</a:t>
            </a:r>
          </a:p>
          <a:p>
            <a:r>
              <a:rPr lang="en-GB" dirty="0"/>
              <a:t>Three levels of EMDR therapist:</a:t>
            </a:r>
          </a:p>
          <a:p>
            <a:pPr lvl="1"/>
            <a:r>
              <a:rPr lang="en-GB" dirty="0"/>
              <a:t>Practitioners (level 1): Can treat trauma </a:t>
            </a:r>
          </a:p>
          <a:p>
            <a:pPr lvl="1"/>
            <a:r>
              <a:rPr lang="en-GB" dirty="0"/>
              <a:t>Consultants (level 2): Can treat conditions other than trauma (and supervise and accredit Level 1 EMDR therapists)</a:t>
            </a:r>
          </a:p>
          <a:p>
            <a:pPr lvl="1"/>
            <a:r>
              <a:rPr lang="en-GB" dirty="0"/>
              <a:t>Trainers (level 3): Train others in EMDR therapy</a:t>
            </a:r>
          </a:p>
          <a:p>
            <a:r>
              <a:rPr lang="en-GB" dirty="0"/>
              <a:t>Check whether EMDR therapists not on </a:t>
            </a:r>
            <a:r>
              <a:rPr lang="en-GB"/>
              <a:t>this list have </a:t>
            </a:r>
            <a:r>
              <a:rPr lang="en-GB" dirty="0"/>
              <a:t>done the authorised EMDR training</a:t>
            </a:r>
          </a:p>
          <a:p>
            <a:pPr lvl="1"/>
            <a:endParaRPr lang="en-GB" dirty="0"/>
          </a:p>
        </p:txBody>
      </p:sp>
    </p:spTree>
    <p:extLst>
      <p:ext uri="{BB962C8B-B14F-4D97-AF65-F5344CB8AC3E}">
        <p14:creationId xmlns:p14="http://schemas.microsoft.com/office/powerpoint/2010/main" val="335173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DE3F-75FB-9BD8-4DBA-5D3367CC8A9F}"/>
              </a:ext>
            </a:extLst>
          </p:cNvPr>
          <p:cNvSpPr>
            <a:spLocks noGrp="1"/>
          </p:cNvSpPr>
          <p:nvPr>
            <p:ph type="title"/>
          </p:nvPr>
        </p:nvSpPr>
        <p:spPr>
          <a:xfrm>
            <a:off x="685800" y="404664"/>
            <a:ext cx="7772400" cy="1143000"/>
          </a:xfrm>
        </p:spPr>
        <p:txBody>
          <a:bodyPr/>
          <a:lstStyle/>
          <a:p>
            <a:r>
              <a:rPr lang="en-GB" dirty="0"/>
              <a:t>NHS Rollout of </a:t>
            </a:r>
            <a:r>
              <a:rPr lang="en-GB" dirty="0" err="1"/>
              <a:t>Tizepatide</a:t>
            </a:r>
            <a:r>
              <a:rPr lang="en-GB" dirty="0"/>
              <a:t> (</a:t>
            </a:r>
            <a:r>
              <a:rPr lang="en-GB" dirty="0" err="1"/>
              <a:t>Mounjaro</a:t>
            </a:r>
            <a:r>
              <a:rPr lang="en-GB" dirty="0"/>
              <a:t>) from 23 June 2025</a:t>
            </a:r>
          </a:p>
        </p:txBody>
      </p:sp>
      <p:sp>
        <p:nvSpPr>
          <p:cNvPr id="3" name="Content Placeholder 2">
            <a:extLst>
              <a:ext uri="{FF2B5EF4-FFF2-40B4-BE49-F238E27FC236}">
                <a16:creationId xmlns:a16="http://schemas.microsoft.com/office/drawing/2014/main" id="{A44DD90F-CD25-9B17-4695-3A8465842FD0}"/>
              </a:ext>
            </a:extLst>
          </p:cNvPr>
          <p:cNvSpPr>
            <a:spLocks noGrp="1"/>
          </p:cNvSpPr>
          <p:nvPr>
            <p:ph idx="1"/>
          </p:nvPr>
        </p:nvSpPr>
        <p:spPr>
          <a:xfrm>
            <a:off x="467544" y="1772816"/>
            <a:ext cx="8280920" cy="4896544"/>
          </a:xfrm>
        </p:spPr>
        <p:txBody>
          <a:bodyPr/>
          <a:lstStyle/>
          <a:p>
            <a:r>
              <a:rPr lang="en-GB" dirty="0"/>
              <a:t>Numbers to benefit: 3.4 million UK patients</a:t>
            </a:r>
          </a:p>
          <a:p>
            <a:r>
              <a:rPr lang="en-GB" dirty="0"/>
              <a:t>Rolled out in phases over 12 years:</a:t>
            </a:r>
          </a:p>
          <a:p>
            <a:pPr lvl="1"/>
            <a:r>
              <a:rPr lang="en-GB" dirty="0"/>
              <a:t>Years 1-3: 220,000 eligible patients</a:t>
            </a:r>
          </a:p>
          <a:p>
            <a:pPr lvl="1"/>
            <a:r>
              <a:rPr lang="en-GB" dirty="0"/>
              <a:t>Central funding to </a:t>
            </a:r>
            <a:r>
              <a:rPr lang="en-GB" dirty="0" err="1"/>
              <a:t>ICB’s</a:t>
            </a:r>
            <a:r>
              <a:rPr lang="en-GB" dirty="0"/>
              <a:t> for 23,400 patients in yr 1</a:t>
            </a:r>
          </a:p>
          <a:p>
            <a:r>
              <a:rPr lang="en-GB" dirty="0"/>
              <a:t>Eligibility criteria (adults only):</a:t>
            </a:r>
          </a:p>
          <a:p>
            <a:pPr lvl="1"/>
            <a:r>
              <a:rPr lang="en-GB" dirty="0"/>
              <a:t>BMI &gt; 40 (37.5 if black, Asian or ethnic minority)</a:t>
            </a:r>
          </a:p>
          <a:p>
            <a:pPr lvl="1"/>
            <a:r>
              <a:rPr lang="en-GB" dirty="0"/>
              <a:t>At least 4 weight related comorbidities such as type 2 diabetes, cardiovascular disease, hypertension, dyslipidaemia, and obstructive sleep </a:t>
            </a:r>
            <a:r>
              <a:rPr lang="en-GB" dirty="0" err="1"/>
              <a:t>apnea</a:t>
            </a:r>
            <a:endParaRPr lang="en-GB" dirty="0"/>
          </a:p>
        </p:txBody>
      </p:sp>
    </p:spTree>
    <p:extLst>
      <p:ext uri="{BB962C8B-B14F-4D97-AF65-F5344CB8AC3E}">
        <p14:creationId xmlns:p14="http://schemas.microsoft.com/office/powerpoint/2010/main" val="9486076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A0FE-E579-D5A1-E3F3-B3DB3ECE2544}"/>
              </a:ext>
            </a:extLst>
          </p:cNvPr>
          <p:cNvSpPr>
            <a:spLocks noGrp="1"/>
          </p:cNvSpPr>
          <p:nvPr>
            <p:ph type="title"/>
          </p:nvPr>
        </p:nvSpPr>
        <p:spPr>
          <a:xfrm>
            <a:off x="685800" y="116632"/>
            <a:ext cx="7772400" cy="1143000"/>
          </a:xfrm>
        </p:spPr>
        <p:txBody>
          <a:bodyPr/>
          <a:lstStyle/>
          <a:p>
            <a:r>
              <a:rPr lang="en-GB" dirty="0"/>
              <a:t>Conclusion</a:t>
            </a:r>
          </a:p>
        </p:txBody>
      </p:sp>
      <p:sp>
        <p:nvSpPr>
          <p:cNvPr id="3" name="Content Placeholder 2">
            <a:extLst>
              <a:ext uri="{FF2B5EF4-FFF2-40B4-BE49-F238E27FC236}">
                <a16:creationId xmlns:a16="http://schemas.microsoft.com/office/drawing/2014/main" id="{71A2CDD7-5D8C-BAE8-B23C-64B4B2F40C79}"/>
              </a:ext>
            </a:extLst>
          </p:cNvPr>
          <p:cNvSpPr>
            <a:spLocks noGrp="1"/>
          </p:cNvSpPr>
          <p:nvPr>
            <p:ph idx="1"/>
          </p:nvPr>
        </p:nvSpPr>
        <p:spPr>
          <a:xfrm>
            <a:off x="323528" y="1268760"/>
            <a:ext cx="8496944" cy="5256584"/>
          </a:xfrm>
        </p:spPr>
        <p:txBody>
          <a:bodyPr/>
          <a:lstStyle/>
          <a:p>
            <a:r>
              <a:rPr lang="en-GB" sz="2800" dirty="0"/>
              <a:t>All trauma is treatable, but it is different for the different trauma syndromes - PTSD, </a:t>
            </a:r>
            <a:r>
              <a:rPr lang="en-GB" sz="2800" dirty="0" err="1"/>
              <a:t>cPTSD</a:t>
            </a:r>
            <a:r>
              <a:rPr lang="en-GB" sz="2800" dirty="0"/>
              <a:t>, DID</a:t>
            </a:r>
          </a:p>
          <a:p>
            <a:r>
              <a:rPr lang="en-GB" sz="2800" dirty="0"/>
              <a:t>Little availability of trauma treatment on the NHS</a:t>
            </a:r>
          </a:p>
          <a:p>
            <a:r>
              <a:rPr lang="en-GB" sz="2800" dirty="0"/>
              <a:t>EMDR and </a:t>
            </a:r>
            <a:r>
              <a:rPr lang="en-GB" sz="2800" dirty="0" err="1"/>
              <a:t>tfCBT</a:t>
            </a:r>
            <a:r>
              <a:rPr lang="en-GB" sz="2800" dirty="0"/>
              <a:t> equally effective for PTSD</a:t>
            </a:r>
          </a:p>
          <a:p>
            <a:r>
              <a:rPr lang="en-GB" sz="2800" dirty="0"/>
              <a:t>Our understanding of trauma and its Tx is still evolving</a:t>
            </a:r>
          </a:p>
          <a:p>
            <a:r>
              <a:rPr lang="en-GB" sz="2800" dirty="0"/>
              <a:t>Trauma informed care doesn’t imply referral/treatment</a:t>
            </a:r>
          </a:p>
          <a:p>
            <a:r>
              <a:rPr lang="en-GB" sz="2800" dirty="0"/>
              <a:t>Trauma and negative cognitions probably contribute to most psychiatric conditions</a:t>
            </a:r>
          </a:p>
          <a:p>
            <a:r>
              <a:rPr lang="en-GB" sz="2800" dirty="0"/>
              <a:t>To process trauma, we need to keep the brain systems online (staying in the ‘window of tolerance’)</a:t>
            </a:r>
          </a:p>
          <a:p>
            <a:r>
              <a:rPr lang="en-GB" sz="2800" dirty="0"/>
              <a:t>Trauma can lead to growth in us as a person</a:t>
            </a:r>
          </a:p>
          <a:p>
            <a:endParaRPr lang="en-GB" sz="2800" dirty="0"/>
          </a:p>
        </p:txBody>
      </p:sp>
    </p:spTree>
    <p:extLst>
      <p:ext uri="{BB962C8B-B14F-4D97-AF65-F5344CB8AC3E}">
        <p14:creationId xmlns:p14="http://schemas.microsoft.com/office/powerpoint/2010/main" val="252833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3860-7B9C-0C33-AC3F-4900A4DBB7ED}"/>
              </a:ext>
            </a:extLst>
          </p:cNvPr>
          <p:cNvSpPr>
            <a:spLocks noGrp="1"/>
          </p:cNvSpPr>
          <p:nvPr>
            <p:ph type="title"/>
          </p:nvPr>
        </p:nvSpPr>
        <p:spPr>
          <a:xfrm>
            <a:off x="179512" y="609600"/>
            <a:ext cx="8784976" cy="1143000"/>
          </a:xfrm>
        </p:spPr>
        <p:txBody>
          <a:bodyPr/>
          <a:lstStyle/>
          <a:p>
            <a:r>
              <a:rPr lang="en-GB" dirty="0"/>
              <a:t>Differences Between GLP-1 Agonists</a:t>
            </a:r>
          </a:p>
        </p:txBody>
      </p:sp>
      <p:sp>
        <p:nvSpPr>
          <p:cNvPr id="3" name="Content Placeholder 2">
            <a:extLst>
              <a:ext uri="{FF2B5EF4-FFF2-40B4-BE49-F238E27FC236}">
                <a16:creationId xmlns:a16="http://schemas.microsoft.com/office/drawing/2014/main" id="{DA561DF1-92D4-0109-BE30-10FC007E39FF}"/>
              </a:ext>
            </a:extLst>
          </p:cNvPr>
          <p:cNvSpPr>
            <a:spLocks noGrp="1"/>
          </p:cNvSpPr>
          <p:nvPr>
            <p:ph idx="1"/>
          </p:nvPr>
        </p:nvSpPr>
        <p:spPr/>
        <p:txBody>
          <a:bodyPr/>
          <a:lstStyle/>
          <a:p>
            <a:r>
              <a:rPr lang="en-GB" dirty="0"/>
              <a:t>Ability to cross blood brain barrier (BBB):</a:t>
            </a:r>
          </a:p>
          <a:p>
            <a:pPr lvl="1"/>
            <a:r>
              <a:rPr lang="en-GB" dirty="0"/>
              <a:t>Important as exogenous GLP-1 agonists need to cross the BBB, and effects mediated in part through modification of dopamine signalling</a:t>
            </a:r>
          </a:p>
          <a:p>
            <a:r>
              <a:rPr lang="en-GB" dirty="0"/>
              <a:t>Duration of action</a:t>
            </a:r>
          </a:p>
          <a:p>
            <a:r>
              <a:rPr lang="en-GB" dirty="0"/>
              <a:t>Ability to activate second messenger systems and degree of receptor internalisation</a:t>
            </a:r>
          </a:p>
        </p:txBody>
      </p:sp>
    </p:spTree>
    <p:extLst>
      <p:ext uri="{BB962C8B-B14F-4D97-AF65-F5344CB8AC3E}">
        <p14:creationId xmlns:p14="http://schemas.microsoft.com/office/powerpoint/2010/main" val="169796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24DE-4F3F-B589-3A23-35F58B31F4D5}"/>
              </a:ext>
            </a:extLst>
          </p:cNvPr>
          <p:cNvSpPr>
            <a:spLocks noGrp="1"/>
          </p:cNvSpPr>
          <p:nvPr>
            <p:ph type="title"/>
          </p:nvPr>
        </p:nvSpPr>
        <p:spPr>
          <a:xfrm>
            <a:off x="179512" y="404664"/>
            <a:ext cx="8640960" cy="1143000"/>
          </a:xfrm>
        </p:spPr>
        <p:txBody>
          <a:bodyPr/>
          <a:lstStyle/>
          <a:p>
            <a:r>
              <a:rPr lang="en-GB" dirty="0"/>
              <a:t>Systematic Review of GLP-1 Agonists in Substance Use Disorder</a:t>
            </a:r>
            <a:br>
              <a:rPr lang="en-GB" dirty="0"/>
            </a:br>
            <a:r>
              <a:rPr lang="da-DK" sz="1800" kern="100" dirty="0">
                <a:solidFill>
                  <a:schemeClr val="tx1"/>
                </a:solidFill>
                <a:latin typeface="Calibri" panose="020F0502020204030204" pitchFamily="34" charset="0"/>
                <a:ea typeface="Calibri" panose="020F0502020204030204" pitchFamily="34" charset="0"/>
                <a:cs typeface="Arial" panose="020B0604020202020204" pitchFamily="34" charset="0"/>
              </a:rPr>
              <a:t>(</a:t>
            </a:r>
            <a:r>
              <a:rPr lang="da-DK" sz="1800" kern="100" dirty="0" err="1">
                <a:solidFill>
                  <a:schemeClr val="tx1"/>
                </a:solidFill>
                <a:latin typeface="Calibri" panose="020F0502020204030204" pitchFamily="34" charset="0"/>
                <a:ea typeface="Calibri" panose="020F0502020204030204" pitchFamily="34" charset="0"/>
                <a:cs typeface="Arial" panose="020B0604020202020204" pitchFamily="34" charset="0"/>
              </a:rPr>
              <a:t>M</a:t>
            </a:r>
            <a:r>
              <a:rPr lang="da-DK" sz="1800" kern="1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artinelli</a:t>
            </a:r>
            <a:r>
              <a:rPr lang="da-DK"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et al. Drug and </a:t>
            </a:r>
            <a:r>
              <a:rPr lang="da-DK" sz="1800" kern="1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Alcohol</a:t>
            </a:r>
            <a:r>
              <a:rPr lang="da-DK"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da-DK" sz="1800" kern="1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Dependence</a:t>
            </a:r>
            <a:r>
              <a:rPr lang="da-DK"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2024, 264, 112424)</a:t>
            </a:r>
            <a:endParaRPr lang="en-GB" dirty="0">
              <a:solidFill>
                <a:schemeClr val="tx1"/>
              </a:solidFill>
            </a:endParaRPr>
          </a:p>
        </p:txBody>
      </p:sp>
      <p:sp>
        <p:nvSpPr>
          <p:cNvPr id="3" name="Content Placeholder 2">
            <a:extLst>
              <a:ext uri="{FF2B5EF4-FFF2-40B4-BE49-F238E27FC236}">
                <a16:creationId xmlns:a16="http://schemas.microsoft.com/office/drawing/2014/main" id="{76ACAEFD-33CA-7FA0-499A-4267962AAD37}"/>
              </a:ext>
            </a:extLst>
          </p:cNvPr>
          <p:cNvSpPr>
            <a:spLocks noGrp="1"/>
          </p:cNvSpPr>
          <p:nvPr>
            <p:ph idx="1"/>
          </p:nvPr>
        </p:nvSpPr>
        <p:spPr>
          <a:xfrm>
            <a:off x="179512" y="2194520"/>
            <a:ext cx="8748464" cy="4114800"/>
          </a:xfrm>
        </p:spPr>
        <p:txBody>
          <a:bodyPr/>
          <a:lstStyle/>
          <a:p>
            <a:r>
              <a:rPr lang="en-GB" dirty="0"/>
              <a:t>Outcomes of 5 RCTs of weekly drug vs placebo (to 15 March 2024) with 630 participants:</a:t>
            </a:r>
          </a:p>
          <a:p>
            <a:pPr lvl="1"/>
            <a:r>
              <a:rPr lang="en-GB" dirty="0"/>
              <a:t>Alcohol: Reduced alcohol (n=1, dulaglutide, 12 weeks); didn’t reduce alcohol but reduced alcohol in obese subgroup (n=1, exenatide, 26 weeks)</a:t>
            </a:r>
          </a:p>
          <a:p>
            <a:pPr lvl="1"/>
            <a:r>
              <a:rPr lang="en-GB" dirty="0"/>
              <a:t>Nicotine/smoking: Reduced (n=1, exenatide, 6 weeks), didn’t reduce smoking (n=1, dulaglutide, 12 weeks); </a:t>
            </a:r>
          </a:p>
          <a:p>
            <a:pPr lvl="1"/>
            <a:r>
              <a:rPr lang="en-GB" dirty="0"/>
              <a:t>Cocaine: Didn’t reduce (n=1, only 13 subjects, single dose, exenatide)</a:t>
            </a:r>
          </a:p>
        </p:txBody>
      </p:sp>
    </p:spTree>
    <p:extLst>
      <p:ext uri="{BB962C8B-B14F-4D97-AF65-F5344CB8AC3E}">
        <p14:creationId xmlns:p14="http://schemas.microsoft.com/office/powerpoint/2010/main" val="377452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EDAF-BC55-CEF9-F73D-654EF1BC2592}"/>
              </a:ext>
            </a:extLst>
          </p:cNvPr>
          <p:cNvSpPr>
            <a:spLocks noGrp="1"/>
          </p:cNvSpPr>
          <p:nvPr>
            <p:ph type="title"/>
          </p:nvPr>
        </p:nvSpPr>
        <p:spPr>
          <a:xfrm>
            <a:off x="611560" y="609600"/>
            <a:ext cx="7918648" cy="1143000"/>
          </a:xfrm>
        </p:spPr>
        <p:txBody>
          <a:bodyPr/>
          <a:lstStyle/>
          <a:p>
            <a:r>
              <a:rPr lang="en-GB" dirty="0"/>
              <a:t>Size of Effects in Positive Studies</a:t>
            </a:r>
          </a:p>
        </p:txBody>
      </p:sp>
      <p:sp>
        <p:nvSpPr>
          <p:cNvPr id="3" name="Content Placeholder 2">
            <a:extLst>
              <a:ext uri="{FF2B5EF4-FFF2-40B4-BE49-F238E27FC236}">
                <a16:creationId xmlns:a16="http://schemas.microsoft.com/office/drawing/2014/main" id="{1F24E9A3-8AE0-56DD-5AA1-A011F9C4B101}"/>
              </a:ext>
            </a:extLst>
          </p:cNvPr>
          <p:cNvSpPr>
            <a:spLocks noGrp="1"/>
          </p:cNvSpPr>
          <p:nvPr>
            <p:ph idx="1"/>
          </p:nvPr>
        </p:nvSpPr>
        <p:spPr/>
        <p:txBody>
          <a:bodyPr/>
          <a:lstStyle/>
          <a:p>
            <a:r>
              <a:rPr lang="en-GB" dirty="0"/>
              <a:t>Positive study for smoking (6 weeks Tx): </a:t>
            </a:r>
          </a:p>
          <a:p>
            <a:pPr lvl="1"/>
            <a:r>
              <a:rPr lang="en-GB" dirty="0"/>
              <a:t>Abstinence increased from 26.8% to 46.3%</a:t>
            </a:r>
          </a:p>
          <a:p>
            <a:r>
              <a:rPr lang="en-GB" dirty="0"/>
              <a:t>Positive study for alcohol (12 weeks Tx): </a:t>
            </a:r>
          </a:p>
          <a:p>
            <a:pPr lvl="1"/>
            <a:r>
              <a:rPr lang="en-GB" dirty="0"/>
              <a:t>29% less alcohol drunk</a:t>
            </a:r>
          </a:p>
          <a:p>
            <a:r>
              <a:rPr lang="en-GB" dirty="0"/>
              <a:t>Positive study for obese drinking subgroup with BMI ≥ 30 (26 weeks Tx):  </a:t>
            </a:r>
          </a:p>
          <a:p>
            <a:pPr lvl="1"/>
            <a:r>
              <a:rPr lang="en-GB" dirty="0"/>
              <a:t>23.6% reduction in heavy drinking days</a:t>
            </a:r>
          </a:p>
          <a:p>
            <a:r>
              <a:rPr lang="en-GB" dirty="0"/>
              <a:t>Several other RCTs ongoing</a:t>
            </a:r>
          </a:p>
          <a:p>
            <a:endParaRPr lang="en-GB" dirty="0"/>
          </a:p>
        </p:txBody>
      </p:sp>
    </p:spTree>
    <p:extLst>
      <p:ext uri="{BB962C8B-B14F-4D97-AF65-F5344CB8AC3E}">
        <p14:creationId xmlns:p14="http://schemas.microsoft.com/office/powerpoint/2010/main" val="264963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404F-FEC9-F134-6271-D292ED3AAAFF}"/>
              </a:ext>
            </a:extLst>
          </p:cNvPr>
          <p:cNvSpPr>
            <a:spLocks noGrp="1"/>
          </p:cNvSpPr>
          <p:nvPr>
            <p:ph type="title"/>
          </p:nvPr>
        </p:nvSpPr>
        <p:spPr>
          <a:xfrm>
            <a:off x="179512" y="609600"/>
            <a:ext cx="8856984" cy="1143000"/>
          </a:xfrm>
        </p:spPr>
        <p:txBody>
          <a:bodyPr/>
          <a:lstStyle/>
          <a:p>
            <a:r>
              <a:rPr lang="en-GB" dirty="0"/>
              <a:t>Recent RCT </a:t>
            </a:r>
            <a:r>
              <a:rPr lang="en-GB" dirty="0" err="1"/>
              <a:t>Semaglutide</a:t>
            </a:r>
            <a:r>
              <a:rPr lang="en-GB" dirty="0"/>
              <a:t> in Adults With Alcohol Use Disorder</a:t>
            </a:r>
            <a:br>
              <a:rPr lang="en-GB" dirty="0"/>
            </a:br>
            <a:r>
              <a:rPr lang="en-GB" sz="2000" dirty="0"/>
              <a:t>Dermody SS et al. Once-Weekly </a:t>
            </a:r>
            <a:r>
              <a:rPr lang="en-GB" sz="2000" dirty="0" err="1"/>
              <a:t>Semaglutide</a:t>
            </a:r>
            <a:r>
              <a:rPr lang="en-GB" sz="2000" dirty="0"/>
              <a:t> in Adults With Alcohol Use Disorder: A Randomized Clinical Trial. JAMA Psychiatry. 2025 Feb 12:e244789.</a:t>
            </a:r>
            <a:endParaRPr lang="en-GB" dirty="0"/>
          </a:p>
        </p:txBody>
      </p:sp>
      <p:sp>
        <p:nvSpPr>
          <p:cNvPr id="3" name="Content Placeholder 2">
            <a:extLst>
              <a:ext uri="{FF2B5EF4-FFF2-40B4-BE49-F238E27FC236}">
                <a16:creationId xmlns:a16="http://schemas.microsoft.com/office/drawing/2014/main" id="{BE528504-E2DC-6AA7-533F-35469C1C2185}"/>
              </a:ext>
            </a:extLst>
          </p:cNvPr>
          <p:cNvSpPr>
            <a:spLocks noGrp="1"/>
          </p:cNvSpPr>
          <p:nvPr>
            <p:ph idx="1"/>
          </p:nvPr>
        </p:nvSpPr>
        <p:spPr>
          <a:xfrm>
            <a:off x="395536" y="2410544"/>
            <a:ext cx="8424936" cy="4114800"/>
          </a:xfrm>
        </p:spPr>
        <p:txBody>
          <a:bodyPr/>
          <a:lstStyle/>
          <a:p>
            <a:r>
              <a:rPr lang="en-GB" sz="2800" dirty="0"/>
              <a:t>48 non-treatment participants with AUD</a:t>
            </a:r>
          </a:p>
          <a:p>
            <a:r>
              <a:rPr lang="en-GB" sz="2800" dirty="0"/>
              <a:t>Weekly </a:t>
            </a:r>
            <a:r>
              <a:rPr lang="en-GB" sz="2800" dirty="0" err="1"/>
              <a:t>semaglutide</a:t>
            </a:r>
            <a:r>
              <a:rPr lang="en-GB" sz="2800" dirty="0"/>
              <a:t> (Ozempic) for 9 weeks vs placebo</a:t>
            </a:r>
          </a:p>
          <a:p>
            <a:r>
              <a:rPr lang="en-GB" sz="2800" dirty="0"/>
              <a:t>No effect on number of drinking days, but did reduce drinks per drinking day, and also predicted greater reductions in heavy drinking over time</a:t>
            </a:r>
          </a:p>
          <a:p>
            <a:r>
              <a:rPr lang="en-GB" sz="2800" dirty="0"/>
              <a:t>Reduced weekly alcohol craving</a:t>
            </a:r>
          </a:p>
          <a:p>
            <a:r>
              <a:rPr lang="en-GB" sz="2800" dirty="0"/>
              <a:t>In a post Tx lab self-admin task, reduced the amount of alcohol consumed and peak BAC (medium to large effect sizes of 0.48 and 0.46) </a:t>
            </a:r>
          </a:p>
        </p:txBody>
      </p:sp>
    </p:spTree>
    <p:extLst>
      <p:ext uri="{BB962C8B-B14F-4D97-AF65-F5344CB8AC3E}">
        <p14:creationId xmlns:p14="http://schemas.microsoft.com/office/powerpoint/2010/main" val="264516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0DED-4B08-955D-9299-05060FDB026F}"/>
              </a:ext>
            </a:extLst>
          </p:cNvPr>
          <p:cNvSpPr>
            <a:spLocks noGrp="1"/>
          </p:cNvSpPr>
          <p:nvPr>
            <p:ph type="title"/>
          </p:nvPr>
        </p:nvSpPr>
        <p:spPr>
          <a:xfrm>
            <a:off x="5726864" y="2996952"/>
            <a:ext cx="2987824" cy="1143000"/>
          </a:xfrm>
        </p:spPr>
        <p:txBody>
          <a:bodyPr/>
          <a:lstStyle/>
          <a:p>
            <a:r>
              <a:rPr lang="en-GB" dirty="0"/>
              <a:t>Recent RCT </a:t>
            </a:r>
            <a:r>
              <a:rPr lang="en-GB" dirty="0" err="1"/>
              <a:t>Semaglutide</a:t>
            </a:r>
            <a:r>
              <a:rPr lang="en-GB" dirty="0"/>
              <a:t> in Adults With Alcohol Use Disorder (cont.)</a:t>
            </a:r>
          </a:p>
        </p:txBody>
      </p:sp>
      <p:pic>
        <p:nvPicPr>
          <p:cNvPr id="3" name="Picture 2">
            <a:extLst>
              <a:ext uri="{FF2B5EF4-FFF2-40B4-BE49-F238E27FC236}">
                <a16:creationId xmlns:a16="http://schemas.microsoft.com/office/drawing/2014/main" id="{FAED3419-38EC-2539-1671-E8091FCA3FB6}"/>
              </a:ext>
            </a:extLst>
          </p:cNvPr>
          <p:cNvPicPr>
            <a:picLocks noChangeAspect="1"/>
          </p:cNvPicPr>
          <p:nvPr/>
        </p:nvPicPr>
        <p:blipFill>
          <a:blip r:embed="rId2"/>
          <a:stretch>
            <a:fillRect/>
          </a:stretch>
        </p:blipFill>
        <p:spPr>
          <a:xfrm>
            <a:off x="238397" y="317375"/>
            <a:ext cx="5452699" cy="6223250"/>
          </a:xfrm>
          <a:prstGeom prst="rect">
            <a:avLst/>
          </a:prstGeom>
        </p:spPr>
      </p:pic>
    </p:spTree>
    <p:extLst>
      <p:ext uri="{BB962C8B-B14F-4D97-AF65-F5344CB8AC3E}">
        <p14:creationId xmlns:p14="http://schemas.microsoft.com/office/powerpoint/2010/main" val="259039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FB58-4098-B6D1-2393-5BA1D7A25A0A}"/>
              </a:ext>
            </a:extLst>
          </p:cNvPr>
          <p:cNvSpPr>
            <a:spLocks noGrp="1"/>
          </p:cNvSpPr>
          <p:nvPr>
            <p:ph type="title"/>
          </p:nvPr>
        </p:nvSpPr>
        <p:spPr>
          <a:xfrm>
            <a:off x="107504" y="188640"/>
            <a:ext cx="8784976" cy="1143000"/>
          </a:xfrm>
        </p:spPr>
        <p:txBody>
          <a:bodyPr/>
          <a:lstStyle/>
          <a:p>
            <a:r>
              <a:rPr lang="en-GB" dirty="0"/>
              <a:t>Recent RCT </a:t>
            </a:r>
            <a:r>
              <a:rPr lang="en-GB" dirty="0" err="1"/>
              <a:t>Semaglutide</a:t>
            </a:r>
            <a:r>
              <a:rPr lang="en-GB" dirty="0"/>
              <a:t> (cont.)</a:t>
            </a:r>
          </a:p>
        </p:txBody>
      </p:sp>
      <p:pic>
        <p:nvPicPr>
          <p:cNvPr id="3" name="Picture 2">
            <a:extLst>
              <a:ext uri="{FF2B5EF4-FFF2-40B4-BE49-F238E27FC236}">
                <a16:creationId xmlns:a16="http://schemas.microsoft.com/office/drawing/2014/main" id="{BFA14598-9FA0-07C9-D327-37B658DE8D10}"/>
              </a:ext>
            </a:extLst>
          </p:cNvPr>
          <p:cNvPicPr>
            <a:picLocks noChangeAspect="1"/>
          </p:cNvPicPr>
          <p:nvPr/>
        </p:nvPicPr>
        <p:blipFill>
          <a:blip r:embed="rId2"/>
          <a:stretch>
            <a:fillRect/>
          </a:stretch>
        </p:blipFill>
        <p:spPr>
          <a:xfrm>
            <a:off x="971600" y="1172534"/>
            <a:ext cx="6948117" cy="5487876"/>
          </a:xfrm>
          <a:prstGeom prst="rect">
            <a:avLst/>
          </a:prstGeom>
        </p:spPr>
      </p:pic>
    </p:spTree>
    <p:extLst>
      <p:ext uri="{BB962C8B-B14F-4D97-AF65-F5344CB8AC3E}">
        <p14:creationId xmlns:p14="http://schemas.microsoft.com/office/powerpoint/2010/main" val="122479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03D9-885D-4580-CF08-B8F39BDDE052}"/>
              </a:ext>
            </a:extLst>
          </p:cNvPr>
          <p:cNvSpPr>
            <a:spLocks noGrp="1"/>
          </p:cNvSpPr>
          <p:nvPr>
            <p:ph type="title"/>
          </p:nvPr>
        </p:nvSpPr>
        <p:spPr>
          <a:xfrm>
            <a:off x="144016" y="260648"/>
            <a:ext cx="8892480" cy="1143000"/>
          </a:xfrm>
        </p:spPr>
        <p:txBody>
          <a:bodyPr/>
          <a:lstStyle/>
          <a:p>
            <a:r>
              <a:rPr lang="en-GB" sz="5400" dirty="0"/>
              <a:t>Outline</a:t>
            </a:r>
          </a:p>
        </p:txBody>
      </p:sp>
      <p:sp>
        <p:nvSpPr>
          <p:cNvPr id="3" name="Content Placeholder 2">
            <a:extLst>
              <a:ext uri="{FF2B5EF4-FFF2-40B4-BE49-F238E27FC236}">
                <a16:creationId xmlns:a16="http://schemas.microsoft.com/office/drawing/2014/main" id="{812999CF-6A66-A362-FAD1-452559989C0D}"/>
              </a:ext>
            </a:extLst>
          </p:cNvPr>
          <p:cNvSpPr>
            <a:spLocks noGrp="1"/>
          </p:cNvSpPr>
          <p:nvPr>
            <p:ph idx="1"/>
          </p:nvPr>
        </p:nvSpPr>
        <p:spPr>
          <a:xfrm>
            <a:off x="395536" y="1412776"/>
            <a:ext cx="8278688" cy="5184576"/>
          </a:xfrm>
        </p:spPr>
        <p:txBody>
          <a:bodyPr/>
          <a:lstStyle/>
          <a:p>
            <a:pPr marL="742950" indent="-742950">
              <a:buFont typeface="+mj-lt"/>
              <a:buAutoNum type="arabicPeriod"/>
            </a:pPr>
            <a:r>
              <a:rPr lang="en-GB" sz="4400" dirty="0"/>
              <a:t>GLP-1 receptor agonists</a:t>
            </a:r>
          </a:p>
          <a:p>
            <a:pPr marL="742950" indent="-742950">
              <a:buFont typeface="+mj-lt"/>
              <a:buAutoNum type="arabicPeriod"/>
            </a:pPr>
            <a:r>
              <a:rPr lang="en-GB" sz="4400" dirty="0"/>
              <a:t>Trauma</a:t>
            </a:r>
          </a:p>
          <a:p>
            <a:pPr marL="1543050" lvl="2" indent="-742950">
              <a:buFont typeface="+mj-lt"/>
              <a:buAutoNum type="alphaLcPeriod"/>
            </a:pPr>
            <a:r>
              <a:rPr lang="en-GB" sz="4000" dirty="0"/>
              <a:t>ACE’s </a:t>
            </a:r>
          </a:p>
          <a:p>
            <a:pPr marL="1543050" lvl="2" indent="-742950">
              <a:buFont typeface="+mj-lt"/>
              <a:buAutoNum type="alphaLcPeriod"/>
            </a:pPr>
            <a:r>
              <a:rPr lang="en-GB" sz="4000" dirty="0"/>
              <a:t>Attachment styles</a:t>
            </a:r>
          </a:p>
          <a:p>
            <a:pPr marL="1543050" lvl="2" indent="-742950">
              <a:buFont typeface="+mj-lt"/>
              <a:buAutoNum type="alphaLcPeriod"/>
            </a:pPr>
            <a:r>
              <a:rPr lang="en-GB" sz="4000" dirty="0"/>
              <a:t>Stress &amp; trauma syndromes</a:t>
            </a:r>
          </a:p>
          <a:p>
            <a:pPr marL="1543050" lvl="2" indent="-742950">
              <a:buFont typeface="+mj-lt"/>
              <a:buAutoNum type="alphaLcPeriod"/>
            </a:pPr>
            <a:r>
              <a:rPr lang="en-GB" sz="4000" dirty="0"/>
              <a:t>Treatment for trauma, including Seeking Safety, IFS and EMDR</a:t>
            </a:r>
          </a:p>
        </p:txBody>
      </p:sp>
    </p:spTree>
    <p:extLst>
      <p:ext uri="{BB962C8B-B14F-4D97-AF65-F5344CB8AC3E}">
        <p14:creationId xmlns:p14="http://schemas.microsoft.com/office/powerpoint/2010/main" val="7026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746E-9C60-10A4-6F8C-0089399A11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CCB2BD-F128-8964-7E44-2A56695273B9}"/>
              </a:ext>
            </a:extLst>
          </p:cNvPr>
          <p:cNvPicPr>
            <a:picLocks noChangeAspect="1"/>
          </p:cNvPicPr>
          <p:nvPr/>
        </p:nvPicPr>
        <p:blipFill>
          <a:blip r:embed="rId2"/>
          <a:srcRect l="51202" t="3717" r="2099" b="67818"/>
          <a:stretch>
            <a:fillRect/>
          </a:stretch>
        </p:blipFill>
        <p:spPr>
          <a:xfrm>
            <a:off x="1043607" y="1988840"/>
            <a:ext cx="6831759" cy="4752528"/>
          </a:xfrm>
          <a:prstGeom prst="rect">
            <a:avLst/>
          </a:prstGeom>
        </p:spPr>
      </p:pic>
      <p:sp>
        <p:nvSpPr>
          <p:cNvPr id="2" name="Title 1">
            <a:extLst>
              <a:ext uri="{FF2B5EF4-FFF2-40B4-BE49-F238E27FC236}">
                <a16:creationId xmlns:a16="http://schemas.microsoft.com/office/drawing/2014/main" id="{3198FFF2-3B94-F5DB-CFE8-E2204A95E107}"/>
              </a:ext>
            </a:extLst>
          </p:cNvPr>
          <p:cNvSpPr>
            <a:spLocks noGrp="1"/>
          </p:cNvSpPr>
          <p:nvPr>
            <p:ph type="title"/>
          </p:nvPr>
        </p:nvSpPr>
        <p:spPr>
          <a:xfrm>
            <a:off x="179512" y="404664"/>
            <a:ext cx="8463168" cy="1143000"/>
          </a:xfrm>
        </p:spPr>
        <p:txBody>
          <a:bodyPr/>
          <a:lstStyle/>
          <a:p>
            <a:r>
              <a:rPr lang="en-GB" dirty="0"/>
              <a:t>Recent Alcohol </a:t>
            </a:r>
            <a:r>
              <a:rPr lang="en-GB" dirty="0" err="1"/>
              <a:t>RCT</a:t>
            </a:r>
            <a:r>
              <a:rPr lang="en-GB" dirty="0"/>
              <a:t> </a:t>
            </a:r>
            <a:r>
              <a:rPr lang="en-GB" dirty="0" err="1"/>
              <a:t>Semaglutide</a:t>
            </a:r>
            <a:r>
              <a:rPr lang="en-GB" dirty="0"/>
              <a:t>:</a:t>
            </a:r>
            <a:br>
              <a:rPr lang="en-GB" dirty="0"/>
            </a:br>
            <a:r>
              <a:rPr lang="en-GB" dirty="0"/>
              <a:t>Drinks per Drinking Day </a:t>
            </a:r>
            <a:br>
              <a:rPr lang="en-GB" dirty="0"/>
            </a:br>
            <a:r>
              <a:rPr lang="en-GB" sz="2400" dirty="0"/>
              <a:t>Dermody SS et al. JAMA Psychiatry. 2025 Feb </a:t>
            </a:r>
            <a:r>
              <a:rPr lang="en-GB" sz="2400" dirty="0" err="1"/>
              <a:t>12:e244789</a:t>
            </a:r>
            <a:endParaRPr lang="en-GB" dirty="0"/>
          </a:p>
        </p:txBody>
      </p:sp>
    </p:spTree>
    <p:extLst>
      <p:ext uri="{BB962C8B-B14F-4D97-AF65-F5344CB8AC3E}">
        <p14:creationId xmlns:p14="http://schemas.microsoft.com/office/powerpoint/2010/main" val="388985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2310B-E26A-E01A-B56F-1032F679E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AAD82-F301-2D19-77EE-D93C1FBC2020}"/>
              </a:ext>
            </a:extLst>
          </p:cNvPr>
          <p:cNvSpPr>
            <a:spLocks noGrp="1"/>
          </p:cNvSpPr>
          <p:nvPr>
            <p:ph type="title"/>
          </p:nvPr>
        </p:nvSpPr>
        <p:spPr>
          <a:xfrm>
            <a:off x="179512" y="485800"/>
            <a:ext cx="8535176" cy="1143000"/>
          </a:xfrm>
        </p:spPr>
        <p:txBody>
          <a:bodyPr/>
          <a:lstStyle/>
          <a:p>
            <a:r>
              <a:rPr lang="en-GB" dirty="0"/>
              <a:t>Recent Alcohol </a:t>
            </a:r>
            <a:r>
              <a:rPr lang="en-GB" dirty="0" err="1"/>
              <a:t>RCT</a:t>
            </a:r>
            <a:r>
              <a:rPr lang="en-GB" dirty="0"/>
              <a:t> </a:t>
            </a:r>
            <a:r>
              <a:rPr lang="en-GB" dirty="0" err="1"/>
              <a:t>Semaglutide</a:t>
            </a:r>
            <a:r>
              <a:rPr lang="en-GB" dirty="0"/>
              <a:t>: Change in Body Weight </a:t>
            </a:r>
            <a:br>
              <a:rPr lang="en-GB" dirty="0"/>
            </a:br>
            <a:r>
              <a:rPr lang="en-GB" sz="2400" dirty="0"/>
              <a:t>Dermody SS et al. JAMA Psychiatry. 2025 Feb </a:t>
            </a:r>
            <a:r>
              <a:rPr lang="en-GB" sz="2400" dirty="0" err="1"/>
              <a:t>12:e244789</a:t>
            </a:r>
            <a:endParaRPr lang="en-GB" dirty="0"/>
          </a:p>
        </p:txBody>
      </p:sp>
      <p:pic>
        <p:nvPicPr>
          <p:cNvPr id="3" name="Picture 2">
            <a:extLst>
              <a:ext uri="{FF2B5EF4-FFF2-40B4-BE49-F238E27FC236}">
                <a16:creationId xmlns:a16="http://schemas.microsoft.com/office/drawing/2014/main" id="{C9490578-7103-53B0-EF7A-18D85D429CA8}"/>
              </a:ext>
            </a:extLst>
          </p:cNvPr>
          <p:cNvPicPr>
            <a:picLocks noChangeAspect="1"/>
          </p:cNvPicPr>
          <p:nvPr/>
        </p:nvPicPr>
        <p:blipFill>
          <a:blip r:embed="rId3"/>
          <a:srcRect l="51445" t="70607" r="1533" b="542"/>
          <a:stretch>
            <a:fillRect/>
          </a:stretch>
        </p:blipFill>
        <p:spPr>
          <a:xfrm>
            <a:off x="1043608" y="1945673"/>
            <a:ext cx="6984776" cy="4891182"/>
          </a:xfrm>
          <a:prstGeom prst="rect">
            <a:avLst/>
          </a:prstGeom>
        </p:spPr>
      </p:pic>
    </p:spTree>
    <p:extLst>
      <p:ext uri="{BB962C8B-B14F-4D97-AF65-F5344CB8AC3E}">
        <p14:creationId xmlns:p14="http://schemas.microsoft.com/office/powerpoint/2010/main" val="379553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B059-2705-6058-ADCD-3FFB47DAFA3C}"/>
              </a:ext>
            </a:extLst>
          </p:cNvPr>
          <p:cNvSpPr>
            <a:spLocks noGrp="1"/>
          </p:cNvSpPr>
          <p:nvPr>
            <p:ph type="title"/>
          </p:nvPr>
        </p:nvSpPr>
        <p:spPr>
          <a:xfrm>
            <a:off x="685800" y="260648"/>
            <a:ext cx="7772400" cy="1143000"/>
          </a:xfrm>
        </p:spPr>
        <p:txBody>
          <a:bodyPr/>
          <a:lstStyle/>
          <a:p>
            <a:r>
              <a:rPr lang="en-GB" dirty="0"/>
              <a:t>Hints at Possible Mechanisms</a:t>
            </a:r>
          </a:p>
        </p:txBody>
      </p:sp>
      <p:sp>
        <p:nvSpPr>
          <p:cNvPr id="3" name="Content Placeholder 2">
            <a:extLst>
              <a:ext uri="{FF2B5EF4-FFF2-40B4-BE49-F238E27FC236}">
                <a16:creationId xmlns:a16="http://schemas.microsoft.com/office/drawing/2014/main" id="{BCA04D7A-E640-F45E-D6C2-076F9AFB4FC5}"/>
              </a:ext>
            </a:extLst>
          </p:cNvPr>
          <p:cNvSpPr>
            <a:spLocks noGrp="1"/>
          </p:cNvSpPr>
          <p:nvPr>
            <p:ph idx="1"/>
          </p:nvPr>
        </p:nvSpPr>
        <p:spPr>
          <a:xfrm>
            <a:off x="685800" y="1340768"/>
            <a:ext cx="7918648" cy="5256584"/>
          </a:xfrm>
        </p:spPr>
        <p:txBody>
          <a:bodyPr/>
          <a:lstStyle/>
          <a:p>
            <a:r>
              <a:rPr lang="en-GB" dirty="0"/>
              <a:t>CLP-1 receptor agonists remain in the brain for several hours after injection</a:t>
            </a:r>
          </a:p>
          <a:p>
            <a:r>
              <a:rPr lang="en-GB" dirty="0"/>
              <a:t>Modulate brain circuits at multiple levels</a:t>
            </a:r>
          </a:p>
          <a:p>
            <a:r>
              <a:rPr lang="en-GB" dirty="0"/>
              <a:t>GLP-1 agonists secreted in humans by:</a:t>
            </a:r>
          </a:p>
          <a:p>
            <a:pPr lvl="1"/>
            <a:r>
              <a:rPr lang="en-GB" dirty="0"/>
              <a:t>Nucleus tractus solitarius (NTS)</a:t>
            </a:r>
          </a:p>
          <a:p>
            <a:pPr lvl="1"/>
            <a:r>
              <a:rPr lang="en-GB" dirty="0"/>
              <a:t>Alpha cells in the pancreas</a:t>
            </a:r>
          </a:p>
          <a:p>
            <a:pPr lvl="1"/>
            <a:r>
              <a:rPr lang="en-GB" dirty="0"/>
              <a:t>Enteroendocrine L cells in the distal intestine</a:t>
            </a:r>
          </a:p>
          <a:p>
            <a:r>
              <a:rPr lang="en-GB" dirty="0"/>
              <a:t>GLP-1 receptors expressed in VTA and </a:t>
            </a:r>
            <a:r>
              <a:rPr lang="en-GB" dirty="0" err="1"/>
              <a:t>NAc</a:t>
            </a:r>
            <a:r>
              <a:rPr lang="en-GB" dirty="0"/>
              <a:t> (goal-orientated motivation), but also has widespread expression throughout the brain</a:t>
            </a:r>
          </a:p>
        </p:txBody>
      </p:sp>
    </p:spTree>
    <p:extLst>
      <p:ext uri="{BB962C8B-B14F-4D97-AF65-F5344CB8AC3E}">
        <p14:creationId xmlns:p14="http://schemas.microsoft.com/office/powerpoint/2010/main" val="363217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2B5D-D57D-30B1-C1BE-BE79D0BD572A}"/>
              </a:ext>
            </a:extLst>
          </p:cNvPr>
          <p:cNvSpPr>
            <a:spLocks noGrp="1"/>
          </p:cNvSpPr>
          <p:nvPr>
            <p:ph type="title"/>
          </p:nvPr>
        </p:nvSpPr>
        <p:spPr>
          <a:xfrm>
            <a:off x="685800" y="404664"/>
            <a:ext cx="7772400" cy="1143000"/>
          </a:xfrm>
        </p:spPr>
        <p:txBody>
          <a:bodyPr/>
          <a:lstStyle/>
          <a:p>
            <a:r>
              <a:rPr lang="en-GB" dirty="0"/>
              <a:t>Common Side-Effects</a:t>
            </a:r>
          </a:p>
        </p:txBody>
      </p:sp>
      <p:sp>
        <p:nvSpPr>
          <p:cNvPr id="3" name="Content Placeholder 2">
            <a:extLst>
              <a:ext uri="{FF2B5EF4-FFF2-40B4-BE49-F238E27FC236}">
                <a16:creationId xmlns:a16="http://schemas.microsoft.com/office/drawing/2014/main" id="{8557C52E-97D2-16A2-013F-255633DD61F2}"/>
              </a:ext>
            </a:extLst>
          </p:cNvPr>
          <p:cNvSpPr>
            <a:spLocks noGrp="1"/>
          </p:cNvSpPr>
          <p:nvPr>
            <p:ph idx="1"/>
          </p:nvPr>
        </p:nvSpPr>
        <p:spPr>
          <a:xfrm>
            <a:off x="611560" y="1772816"/>
            <a:ext cx="7916416" cy="4114800"/>
          </a:xfrm>
        </p:spPr>
        <p:txBody>
          <a:bodyPr/>
          <a:lstStyle/>
          <a:p>
            <a:r>
              <a:rPr lang="en-GB" dirty="0"/>
              <a:t>Gastrointestinal side-effects occur in up to 40% of people, with it interrupting treatment in 10%:</a:t>
            </a:r>
          </a:p>
          <a:p>
            <a:pPr lvl="1"/>
            <a:r>
              <a:rPr lang="en-GB" dirty="0"/>
              <a:t>Nausea</a:t>
            </a:r>
          </a:p>
          <a:p>
            <a:pPr lvl="1"/>
            <a:r>
              <a:rPr lang="en-GB" dirty="0"/>
              <a:t>Vomiting</a:t>
            </a:r>
          </a:p>
          <a:p>
            <a:pPr lvl="1"/>
            <a:r>
              <a:rPr lang="en-GB" dirty="0"/>
              <a:t>Constipation</a:t>
            </a:r>
          </a:p>
          <a:p>
            <a:pPr lvl="1"/>
            <a:r>
              <a:rPr lang="en-GB" dirty="0"/>
              <a:t>Diarrhoea </a:t>
            </a:r>
          </a:p>
          <a:p>
            <a:r>
              <a:rPr lang="en-GB" dirty="0"/>
              <a:t>Nausea may be tolerated as helps to achieve weight loss goals</a:t>
            </a:r>
          </a:p>
        </p:txBody>
      </p:sp>
    </p:spTree>
    <p:extLst>
      <p:ext uri="{BB962C8B-B14F-4D97-AF65-F5344CB8AC3E}">
        <p14:creationId xmlns:p14="http://schemas.microsoft.com/office/powerpoint/2010/main" val="17857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A931-628A-3581-6452-88D1809253B5}"/>
              </a:ext>
            </a:extLst>
          </p:cNvPr>
          <p:cNvSpPr>
            <a:spLocks noGrp="1"/>
          </p:cNvSpPr>
          <p:nvPr>
            <p:ph type="title"/>
          </p:nvPr>
        </p:nvSpPr>
        <p:spPr>
          <a:xfrm>
            <a:off x="685800" y="44624"/>
            <a:ext cx="7772400" cy="1143000"/>
          </a:xfrm>
        </p:spPr>
        <p:txBody>
          <a:bodyPr/>
          <a:lstStyle/>
          <a:p>
            <a:r>
              <a:rPr lang="en-GB" dirty="0"/>
              <a:t>Other Side-Effects</a:t>
            </a:r>
          </a:p>
        </p:txBody>
      </p:sp>
      <p:sp>
        <p:nvSpPr>
          <p:cNvPr id="3" name="Content Placeholder 2">
            <a:extLst>
              <a:ext uri="{FF2B5EF4-FFF2-40B4-BE49-F238E27FC236}">
                <a16:creationId xmlns:a16="http://schemas.microsoft.com/office/drawing/2014/main" id="{D443928D-0CEB-10E5-9DA2-74F131F70CA0}"/>
              </a:ext>
            </a:extLst>
          </p:cNvPr>
          <p:cNvSpPr>
            <a:spLocks noGrp="1"/>
          </p:cNvSpPr>
          <p:nvPr>
            <p:ph idx="1"/>
          </p:nvPr>
        </p:nvSpPr>
        <p:spPr>
          <a:xfrm>
            <a:off x="685800" y="1052736"/>
            <a:ext cx="7772400" cy="5688632"/>
          </a:xfrm>
        </p:spPr>
        <p:txBody>
          <a:bodyPr/>
          <a:lstStyle/>
          <a:p>
            <a:r>
              <a:rPr lang="en-GB" dirty="0"/>
              <a:t>Regaining weight on discontinuing treatment (up to 50% of people) – so need to change lifestyle to avoid this happening</a:t>
            </a:r>
          </a:p>
          <a:p>
            <a:r>
              <a:rPr lang="en-GB" dirty="0"/>
              <a:t>Loss of skeletal muscle (up to 39% of the total weight lost), with increased risk of sarcopenia - age related loss of muscle mass/strength (equivalent to adding on about an additional 20 years) – So need to engage in exercise to counter muscle loss</a:t>
            </a:r>
          </a:p>
          <a:p>
            <a:r>
              <a:rPr lang="en-GB" dirty="0"/>
              <a:t>Increased risk of falls and frailty, especially in the elderly</a:t>
            </a:r>
          </a:p>
        </p:txBody>
      </p:sp>
    </p:spTree>
    <p:extLst>
      <p:ext uri="{BB962C8B-B14F-4D97-AF65-F5344CB8AC3E}">
        <p14:creationId xmlns:p14="http://schemas.microsoft.com/office/powerpoint/2010/main" val="169669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84E5-CC2E-E22E-5170-8787ED6FB5FD}"/>
              </a:ext>
            </a:extLst>
          </p:cNvPr>
          <p:cNvSpPr>
            <a:spLocks noGrp="1"/>
          </p:cNvSpPr>
          <p:nvPr>
            <p:ph type="title"/>
          </p:nvPr>
        </p:nvSpPr>
        <p:spPr>
          <a:xfrm>
            <a:off x="685800" y="188640"/>
            <a:ext cx="7772400" cy="1143000"/>
          </a:xfrm>
        </p:spPr>
        <p:txBody>
          <a:bodyPr/>
          <a:lstStyle/>
          <a:p>
            <a:r>
              <a:rPr lang="en-GB" dirty="0"/>
              <a:t>Rare Side-Effects</a:t>
            </a:r>
          </a:p>
        </p:txBody>
      </p:sp>
      <p:sp>
        <p:nvSpPr>
          <p:cNvPr id="3" name="Content Placeholder 2">
            <a:extLst>
              <a:ext uri="{FF2B5EF4-FFF2-40B4-BE49-F238E27FC236}">
                <a16:creationId xmlns:a16="http://schemas.microsoft.com/office/drawing/2014/main" id="{BAD7C61E-675B-5695-E355-2F921F1CF977}"/>
              </a:ext>
            </a:extLst>
          </p:cNvPr>
          <p:cNvSpPr>
            <a:spLocks noGrp="1"/>
          </p:cNvSpPr>
          <p:nvPr>
            <p:ph idx="1"/>
          </p:nvPr>
        </p:nvSpPr>
        <p:spPr>
          <a:xfrm>
            <a:off x="539552" y="1196752"/>
            <a:ext cx="8062664" cy="5544616"/>
          </a:xfrm>
        </p:spPr>
        <p:txBody>
          <a:bodyPr/>
          <a:lstStyle/>
          <a:p>
            <a:r>
              <a:rPr lang="en-GB" dirty="0"/>
              <a:t>Non-</a:t>
            </a:r>
            <a:r>
              <a:rPr lang="en-GB" dirty="0" err="1"/>
              <a:t>arteritic</a:t>
            </a:r>
            <a:r>
              <a:rPr lang="en-GB" dirty="0"/>
              <a:t> anterior ischaemic optic neuropathy (NAION):</a:t>
            </a:r>
          </a:p>
          <a:p>
            <a:pPr lvl="1"/>
            <a:r>
              <a:rPr lang="en-GB" dirty="0"/>
              <a:t>Loss of vision, with swelling of the optic disc, leading to irreversible optic atrophy, due to damage to the optic nerve thought to be due to insufficient blood supply, e.g. </a:t>
            </a:r>
            <a:r>
              <a:rPr lang="en-GB" dirty="0" err="1"/>
              <a:t>semaglutide</a:t>
            </a:r>
            <a:endParaRPr lang="en-GB" dirty="0"/>
          </a:p>
          <a:p>
            <a:pPr lvl="1"/>
            <a:r>
              <a:rPr lang="en-GB" dirty="0"/>
              <a:t>Found in observational studies</a:t>
            </a:r>
          </a:p>
          <a:p>
            <a:r>
              <a:rPr lang="en-GB" dirty="0"/>
              <a:t>Suggested but not confirmed in better studies:</a:t>
            </a:r>
          </a:p>
          <a:p>
            <a:pPr lvl="1"/>
            <a:r>
              <a:rPr lang="en-GB" dirty="0"/>
              <a:t>Acute pancreatitis</a:t>
            </a:r>
          </a:p>
          <a:p>
            <a:pPr lvl="1"/>
            <a:r>
              <a:rPr lang="en-GB" dirty="0"/>
              <a:t>Pancreatic and thyroid cancer</a:t>
            </a:r>
          </a:p>
          <a:p>
            <a:pPr lvl="1"/>
            <a:r>
              <a:rPr lang="en-GB" dirty="0"/>
              <a:t>Suicidal ideation</a:t>
            </a:r>
          </a:p>
          <a:p>
            <a:pPr lvl="1"/>
            <a:endParaRPr lang="en-GB" dirty="0"/>
          </a:p>
        </p:txBody>
      </p:sp>
    </p:spTree>
    <p:extLst>
      <p:ext uri="{BB962C8B-B14F-4D97-AF65-F5344CB8AC3E}">
        <p14:creationId xmlns:p14="http://schemas.microsoft.com/office/powerpoint/2010/main" val="425717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9707-2FA4-4906-9B00-971842DC6C81}"/>
              </a:ext>
            </a:extLst>
          </p:cNvPr>
          <p:cNvSpPr>
            <a:spLocks noGrp="1"/>
          </p:cNvSpPr>
          <p:nvPr>
            <p:ph type="ctrTitle"/>
          </p:nvPr>
        </p:nvSpPr>
        <p:spPr/>
        <p:txBody>
          <a:bodyPr/>
          <a:lstStyle/>
          <a:p>
            <a:r>
              <a:rPr lang="en-GB" dirty="0"/>
              <a:t>Adverse Childhood Experiences (ACE’s)</a:t>
            </a:r>
          </a:p>
        </p:txBody>
      </p:sp>
      <p:sp>
        <p:nvSpPr>
          <p:cNvPr id="3" name="Subtitle 2">
            <a:extLst>
              <a:ext uri="{FF2B5EF4-FFF2-40B4-BE49-F238E27FC236}">
                <a16:creationId xmlns:a16="http://schemas.microsoft.com/office/drawing/2014/main" id="{B6E212D8-3A49-10C4-BCEC-D7B94166FE1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7149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9816"/>
            <a:ext cx="8856984" cy="1143000"/>
          </a:xfrm>
        </p:spPr>
        <p:txBody>
          <a:bodyPr>
            <a:normAutofit fontScale="90000"/>
          </a:bodyPr>
          <a:lstStyle/>
          <a:p>
            <a:r>
              <a:rPr lang="en-GB" dirty="0">
                <a:latin typeface="Times New Roman" panose="02020603050405020304" pitchFamily="18" charset="0"/>
                <a:cs typeface="Times New Roman" panose="02020603050405020304" pitchFamily="18" charset="0"/>
              </a:rPr>
              <a:t>Types of Adverse Childhood Experiences (ACEs):  Stressful or Traumatic Events, Including Abuse and Neglect</a:t>
            </a:r>
          </a:p>
        </p:txBody>
      </p:sp>
      <p:sp>
        <p:nvSpPr>
          <p:cNvPr id="4" name="Text Placeholder 3"/>
          <p:cNvSpPr>
            <a:spLocks noGrp="1"/>
          </p:cNvSpPr>
          <p:nvPr>
            <p:ph type="body" sz="half" idx="2"/>
          </p:nvPr>
        </p:nvSpPr>
        <p:spPr>
          <a:xfrm>
            <a:off x="539552" y="2420888"/>
            <a:ext cx="3810000" cy="4176464"/>
          </a:xfrm>
        </p:spPr>
        <p:txBody>
          <a:bodyPr/>
          <a:lstStyle/>
          <a:p>
            <a:r>
              <a:rPr lang="en-GB" dirty="0">
                <a:latin typeface="Times New Roman" panose="02020603050405020304" pitchFamily="18" charset="0"/>
                <a:cs typeface="Times New Roman" panose="02020603050405020304" pitchFamily="18" charset="0"/>
              </a:rPr>
              <a:t>Physical abuse</a:t>
            </a:r>
          </a:p>
          <a:p>
            <a:r>
              <a:rPr lang="en-GB" dirty="0">
                <a:latin typeface="Times New Roman" panose="02020603050405020304" pitchFamily="18" charset="0"/>
                <a:cs typeface="Times New Roman" panose="02020603050405020304" pitchFamily="18" charset="0"/>
              </a:rPr>
              <a:t>Sexual abuse</a:t>
            </a:r>
          </a:p>
          <a:p>
            <a:r>
              <a:rPr lang="en-GB" dirty="0">
                <a:latin typeface="Times New Roman" panose="02020603050405020304" pitchFamily="18" charset="0"/>
                <a:cs typeface="Times New Roman" panose="02020603050405020304" pitchFamily="18" charset="0"/>
              </a:rPr>
              <a:t>Emotional abuse</a:t>
            </a:r>
          </a:p>
          <a:p>
            <a:r>
              <a:rPr lang="en-GB" dirty="0">
                <a:solidFill>
                  <a:srgbClr val="FF0000"/>
                </a:solidFill>
                <a:latin typeface="Times New Roman" panose="02020603050405020304" pitchFamily="18" charset="0"/>
                <a:cs typeface="Times New Roman" panose="02020603050405020304" pitchFamily="18" charset="0"/>
              </a:rPr>
              <a:t>Physical neglect</a:t>
            </a:r>
          </a:p>
          <a:p>
            <a:r>
              <a:rPr lang="en-GB" dirty="0">
                <a:solidFill>
                  <a:srgbClr val="FF0000"/>
                </a:solidFill>
                <a:latin typeface="Times New Roman" panose="02020603050405020304" pitchFamily="18" charset="0"/>
                <a:cs typeface="Times New Roman" panose="02020603050405020304" pitchFamily="18" charset="0"/>
              </a:rPr>
              <a:t>Emotional neglect</a:t>
            </a:r>
          </a:p>
          <a:p>
            <a:r>
              <a:rPr lang="en-GB" dirty="0">
                <a:latin typeface="Times New Roman" panose="02020603050405020304" pitchFamily="18" charset="0"/>
                <a:cs typeface="Times New Roman" panose="02020603050405020304" pitchFamily="18" charset="0"/>
              </a:rPr>
              <a:t>Intimate partner violence</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6" name="Text Placeholder 3"/>
          <p:cNvSpPr txBox="1">
            <a:spLocks/>
          </p:cNvSpPr>
          <p:nvPr/>
        </p:nvSpPr>
        <p:spPr>
          <a:xfrm>
            <a:off x="4067944" y="2335147"/>
            <a:ext cx="4752528" cy="4550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Mother treated violently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Substance misuse within household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Household mental illness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Parental separation or divorce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Incarcerated household member</a:t>
            </a:r>
          </a:p>
        </p:txBody>
      </p:sp>
    </p:spTree>
    <p:extLst>
      <p:ext uri="{BB962C8B-B14F-4D97-AF65-F5344CB8AC3E}">
        <p14:creationId xmlns:p14="http://schemas.microsoft.com/office/powerpoint/2010/main" val="19326600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GB" sz="4800" dirty="0">
                <a:latin typeface="Times New Roman" panose="02020603050405020304" pitchFamily="18" charset="0"/>
                <a:cs typeface="Times New Roman" panose="02020603050405020304" pitchFamily="18" charset="0"/>
              </a:rPr>
              <a:t>7 Categories of ACEs</a:t>
            </a:r>
            <a:br>
              <a:rPr lang="en-GB" dirty="0">
                <a:latin typeface="Times New Roman" panose="02020603050405020304" pitchFamily="18" charset="0"/>
                <a:cs typeface="Times New Roman" panose="02020603050405020304" pitchFamily="18" charset="0"/>
              </a:rPr>
            </a:br>
            <a:r>
              <a:rPr lang="en-GB" sz="3600" dirty="0">
                <a:latin typeface="Times New Roman" panose="02020603050405020304" pitchFamily="18" charset="0"/>
                <a:cs typeface="Times New Roman" panose="02020603050405020304" pitchFamily="18" charset="0"/>
              </a:rPr>
              <a:t>(Score 1 for Every Category, Max. Score 7)</a:t>
            </a:r>
          </a:p>
        </p:txBody>
      </p:sp>
      <p:graphicFrame>
        <p:nvGraphicFramePr>
          <p:cNvPr id="4" name="Content Placeholder 3"/>
          <p:cNvGraphicFramePr>
            <a:graphicFrameLocks noGrp="1"/>
          </p:cNvGraphicFramePr>
          <p:nvPr>
            <p:ph idx="1"/>
          </p:nvPr>
        </p:nvGraphicFramePr>
        <p:xfrm>
          <a:off x="251520" y="1628800"/>
          <a:ext cx="8640960" cy="4998720"/>
        </p:xfrm>
        <a:graphic>
          <a:graphicData uri="http://schemas.openxmlformats.org/drawingml/2006/table">
            <a:tbl>
              <a:tblPr firstRow="1" bandRow="1">
                <a:tableStyleId>{5C22544A-7EE6-4342-B048-85BDC9FD1C3A}</a:tableStyleId>
              </a:tblPr>
              <a:tblGrid>
                <a:gridCol w="4925339">
                  <a:extLst>
                    <a:ext uri="{9D8B030D-6E8A-4147-A177-3AD203B41FA5}">
                      <a16:colId xmlns:a16="http://schemas.microsoft.com/office/drawing/2014/main" val="20000"/>
                    </a:ext>
                  </a:extLst>
                </a:gridCol>
                <a:gridCol w="1843413">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370840">
                <a:tc>
                  <a:txBody>
                    <a:bodyPr/>
                    <a:lstStyle/>
                    <a:p>
                      <a:pPr algn="ctr"/>
                      <a:r>
                        <a:rPr lang="en-GB" sz="2800" dirty="0"/>
                        <a:t>Category</a:t>
                      </a:r>
                    </a:p>
                  </a:txBody>
                  <a:tcPr anchor="ctr"/>
                </a:tc>
                <a:tc>
                  <a:txBody>
                    <a:bodyPr/>
                    <a:lstStyle/>
                    <a:p>
                      <a:pPr algn="ctr"/>
                      <a:r>
                        <a:rPr lang="en-GB" sz="2800" dirty="0"/>
                        <a:t>No. Questions</a:t>
                      </a:r>
                    </a:p>
                  </a:txBody>
                  <a:tcPr anchor="ctr"/>
                </a:tc>
                <a:tc>
                  <a:txBody>
                    <a:bodyPr/>
                    <a:lstStyle/>
                    <a:p>
                      <a:pPr algn="ctr"/>
                      <a:r>
                        <a:rPr lang="en-GB" sz="2800" dirty="0"/>
                        <a:t>Prevalence (%)</a:t>
                      </a:r>
                    </a:p>
                  </a:txBody>
                  <a:tcPr anchor="ctr"/>
                </a:tc>
                <a:extLst>
                  <a:ext uri="{0D108BD9-81ED-4DB2-BD59-A6C34878D82A}">
                    <a16:rowId xmlns:a16="http://schemas.microsoft.com/office/drawing/2014/main" val="10000"/>
                  </a:ext>
                </a:extLst>
              </a:tr>
              <a:tr h="370840">
                <a:tc>
                  <a:txBody>
                    <a:bodyPr/>
                    <a:lstStyle/>
                    <a:p>
                      <a:r>
                        <a:rPr lang="en-GB" sz="2800" dirty="0"/>
                        <a:t>Psychological abuse </a:t>
                      </a:r>
                    </a:p>
                  </a:txBody>
                  <a:tcPr/>
                </a:tc>
                <a:tc>
                  <a:txBody>
                    <a:bodyPr/>
                    <a:lstStyle/>
                    <a:p>
                      <a:pPr algn="ctr"/>
                      <a:r>
                        <a:rPr lang="en-GB" sz="2800" dirty="0"/>
                        <a:t>2</a:t>
                      </a:r>
                    </a:p>
                  </a:txBody>
                  <a:tcPr anchor="ctr"/>
                </a:tc>
                <a:tc>
                  <a:txBody>
                    <a:bodyPr/>
                    <a:lstStyle/>
                    <a:p>
                      <a:pPr algn="ctr"/>
                      <a:r>
                        <a:rPr lang="en-GB" sz="2800" dirty="0"/>
                        <a:t>11.1%</a:t>
                      </a:r>
                    </a:p>
                  </a:txBody>
                  <a:tcPr anchor="ctr"/>
                </a:tc>
                <a:extLst>
                  <a:ext uri="{0D108BD9-81ED-4DB2-BD59-A6C34878D82A}">
                    <a16:rowId xmlns:a16="http://schemas.microsoft.com/office/drawing/2014/main" val="10001"/>
                  </a:ext>
                </a:extLst>
              </a:tr>
              <a:tr h="370840">
                <a:tc>
                  <a:txBody>
                    <a:bodyPr/>
                    <a:lstStyle/>
                    <a:p>
                      <a:r>
                        <a:rPr lang="en-GB" sz="2800" dirty="0"/>
                        <a:t>Physical abuse </a:t>
                      </a:r>
                    </a:p>
                  </a:txBody>
                  <a:tcPr/>
                </a:tc>
                <a:tc>
                  <a:txBody>
                    <a:bodyPr/>
                    <a:lstStyle/>
                    <a:p>
                      <a:pPr algn="ctr"/>
                      <a:r>
                        <a:rPr lang="en-GB" sz="2800" dirty="0"/>
                        <a:t>2</a:t>
                      </a:r>
                    </a:p>
                  </a:txBody>
                  <a:tcPr anchor="ctr"/>
                </a:tc>
                <a:tc>
                  <a:txBody>
                    <a:bodyPr/>
                    <a:lstStyle/>
                    <a:p>
                      <a:pPr algn="ctr"/>
                      <a:r>
                        <a:rPr lang="en-GB" sz="2800" dirty="0"/>
                        <a:t>10.8%</a:t>
                      </a:r>
                    </a:p>
                  </a:txBody>
                  <a:tcPr anchor="ctr"/>
                </a:tc>
                <a:extLst>
                  <a:ext uri="{0D108BD9-81ED-4DB2-BD59-A6C34878D82A}">
                    <a16:rowId xmlns:a16="http://schemas.microsoft.com/office/drawing/2014/main" val="10002"/>
                  </a:ext>
                </a:extLst>
              </a:tr>
              <a:tr h="370840">
                <a:tc>
                  <a:txBody>
                    <a:bodyPr/>
                    <a:lstStyle/>
                    <a:p>
                      <a:r>
                        <a:rPr lang="en-GB" sz="2800" dirty="0"/>
                        <a:t>Contact sexual abuse </a:t>
                      </a:r>
                    </a:p>
                  </a:txBody>
                  <a:tcPr/>
                </a:tc>
                <a:tc>
                  <a:txBody>
                    <a:bodyPr/>
                    <a:lstStyle/>
                    <a:p>
                      <a:pPr algn="ctr"/>
                      <a:r>
                        <a:rPr lang="en-GB" sz="2800" dirty="0"/>
                        <a:t>4</a:t>
                      </a:r>
                    </a:p>
                  </a:txBody>
                  <a:tcPr anchor="ctr"/>
                </a:tc>
                <a:tc>
                  <a:txBody>
                    <a:bodyPr/>
                    <a:lstStyle/>
                    <a:p>
                      <a:pPr algn="ctr"/>
                      <a:r>
                        <a:rPr lang="en-GB" sz="2800" dirty="0"/>
                        <a:t>22.0%</a:t>
                      </a:r>
                    </a:p>
                  </a:txBody>
                  <a:tcPr anchor="ctr"/>
                </a:tc>
                <a:extLst>
                  <a:ext uri="{0D108BD9-81ED-4DB2-BD59-A6C34878D82A}">
                    <a16:rowId xmlns:a16="http://schemas.microsoft.com/office/drawing/2014/main" val="10003"/>
                  </a:ext>
                </a:extLst>
              </a:tr>
              <a:tr h="370840">
                <a:tc>
                  <a:txBody>
                    <a:bodyPr/>
                    <a:lstStyle/>
                    <a:p>
                      <a:r>
                        <a:rPr lang="en-GB" sz="2800" dirty="0"/>
                        <a:t>Exposure to substance abuse</a:t>
                      </a:r>
                    </a:p>
                  </a:txBody>
                  <a:tcPr/>
                </a:tc>
                <a:tc>
                  <a:txBody>
                    <a:bodyPr/>
                    <a:lstStyle/>
                    <a:p>
                      <a:pPr algn="ctr"/>
                      <a:r>
                        <a:rPr lang="en-GB" sz="2800" dirty="0"/>
                        <a:t>2</a:t>
                      </a:r>
                    </a:p>
                  </a:txBody>
                  <a:tcPr anchor="ctr"/>
                </a:tc>
                <a:tc>
                  <a:txBody>
                    <a:bodyPr/>
                    <a:lstStyle/>
                    <a:p>
                      <a:pPr algn="ctr"/>
                      <a:r>
                        <a:rPr lang="en-GB" sz="2800" dirty="0"/>
                        <a:t>25.6%</a:t>
                      </a:r>
                    </a:p>
                  </a:txBody>
                  <a:tcPr anchor="ctr"/>
                </a:tc>
                <a:extLst>
                  <a:ext uri="{0D108BD9-81ED-4DB2-BD59-A6C34878D82A}">
                    <a16:rowId xmlns:a16="http://schemas.microsoft.com/office/drawing/2014/main" val="10004"/>
                  </a:ext>
                </a:extLst>
              </a:tr>
              <a:tr h="370840">
                <a:tc>
                  <a:txBody>
                    <a:bodyPr/>
                    <a:lstStyle/>
                    <a:p>
                      <a:r>
                        <a:rPr lang="en-GB" sz="2800" dirty="0"/>
                        <a:t>Exposure to mental illness </a:t>
                      </a:r>
                    </a:p>
                  </a:txBody>
                  <a:tcPr/>
                </a:tc>
                <a:tc>
                  <a:txBody>
                    <a:bodyPr/>
                    <a:lstStyle/>
                    <a:p>
                      <a:pPr algn="ctr"/>
                      <a:r>
                        <a:rPr lang="en-GB" sz="2800" dirty="0"/>
                        <a:t>2</a:t>
                      </a:r>
                    </a:p>
                  </a:txBody>
                  <a:tcPr anchor="ctr"/>
                </a:tc>
                <a:tc>
                  <a:txBody>
                    <a:bodyPr/>
                    <a:lstStyle/>
                    <a:p>
                      <a:pPr algn="ctr"/>
                      <a:r>
                        <a:rPr lang="en-GB" sz="2800" dirty="0"/>
                        <a:t>18.8%</a:t>
                      </a:r>
                    </a:p>
                  </a:txBody>
                  <a:tcPr anchor="ctr"/>
                </a:tc>
                <a:extLst>
                  <a:ext uri="{0D108BD9-81ED-4DB2-BD59-A6C34878D82A}">
                    <a16:rowId xmlns:a16="http://schemas.microsoft.com/office/drawing/2014/main" val="10005"/>
                  </a:ext>
                </a:extLst>
              </a:tr>
              <a:tr h="370840">
                <a:tc>
                  <a:txBody>
                    <a:bodyPr/>
                    <a:lstStyle/>
                    <a:p>
                      <a:r>
                        <a:rPr lang="en-GB" sz="2800" dirty="0"/>
                        <a:t>Exposure to violent treatment of mother or stepmother </a:t>
                      </a:r>
                    </a:p>
                  </a:txBody>
                  <a:tcPr/>
                </a:tc>
                <a:tc>
                  <a:txBody>
                    <a:bodyPr/>
                    <a:lstStyle/>
                    <a:p>
                      <a:pPr algn="ctr"/>
                      <a:r>
                        <a:rPr lang="en-GB" sz="2800" dirty="0"/>
                        <a:t>4</a:t>
                      </a:r>
                    </a:p>
                  </a:txBody>
                  <a:tcPr anchor="ctr"/>
                </a:tc>
                <a:tc>
                  <a:txBody>
                    <a:bodyPr/>
                    <a:lstStyle/>
                    <a:p>
                      <a:pPr algn="ctr"/>
                      <a:r>
                        <a:rPr lang="en-GB" sz="2800" dirty="0"/>
                        <a:t>12.5%</a:t>
                      </a:r>
                    </a:p>
                  </a:txBody>
                  <a:tcPr anchor="ctr"/>
                </a:tc>
                <a:extLst>
                  <a:ext uri="{0D108BD9-81ED-4DB2-BD59-A6C34878D82A}">
                    <a16:rowId xmlns:a16="http://schemas.microsoft.com/office/drawing/2014/main" val="10006"/>
                  </a:ext>
                </a:extLst>
              </a:tr>
              <a:tr h="370840">
                <a:tc>
                  <a:txBody>
                    <a:bodyPr/>
                    <a:lstStyle/>
                    <a:p>
                      <a:r>
                        <a:rPr lang="en-GB" sz="2800" dirty="0"/>
                        <a:t>Exposure to criminal </a:t>
                      </a:r>
                      <a:r>
                        <a:rPr lang="en-GB" sz="2800" dirty="0" err="1"/>
                        <a:t>behavior</a:t>
                      </a:r>
                      <a:r>
                        <a:rPr lang="en-GB" sz="2800" dirty="0"/>
                        <a:t> </a:t>
                      </a:r>
                    </a:p>
                  </a:txBody>
                  <a:tcPr/>
                </a:tc>
                <a:tc>
                  <a:txBody>
                    <a:bodyPr/>
                    <a:lstStyle/>
                    <a:p>
                      <a:pPr algn="ctr"/>
                      <a:r>
                        <a:rPr lang="en-GB" sz="2800" dirty="0"/>
                        <a:t>1</a:t>
                      </a:r>
                    </a:p>
                  </a:txBody>
                  <a:tcPr anchor="ctr"/>
                </a:tc>
                <a:tc>
                  <a:txBody>
                    <a:bodyPr/>
                    <a:lstStyle/>
                    <a:p>
                      <a:pPr algn="ctr"/>
                      <a:r>
                        <a:rPr lang="en-GB" sz="2800" dirty="0"/>
                        <a:t>3.4%</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10869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dirty="0">
                <a:latin typeface="Times New Roman" panose="02020603050405020304" pitchFamily="18" charset="0"/>
                <a:cs typeface="Times New Roman" panose="02020603050405020304" pitchFamily="18" charset="0"/>
              </a:rPr>
              <a:t>Prevalence of ACEs by Category for CDC-Kaiser ACE Study Participants</a:t>
            </a:r>
          </a:p>
        </p:txBody>
      </p:sp>
      <p:graphicFrame>
        <p:nvGraphicFramePr>
          <p:cNvPr id="6" name="Table 5"/>
          <p:cNvGraphicFramePr>
            <a:graphicFrameLocks noGrp="1"/>
          </p:cNvGraphicFramePr>
          <p:nvPr>
            <p:extLst>
              <p:ext uri="{D42A27DB-BD31-4B8C-83A1-F6EECF244321}">
                <p14:modId xmlns:p14="http://schemas.microsoft.com/office/powerpoint/2010/main" val="1751705989"/>
              </p:ext>
            </p:extLst>
          </p:nvPr>
        </p:nvGraphicFramePr>
        <p:xfrm>
          <a:off x="323530" y="1495380"/>
          <a:ext cx="8568950" cy="5088720"/>
        </p:xfrm>
        <a:graphic>
          <a:graphicData uri="http://schemas.openxmlformats.org/drawingml/2006/table">
            <a:tbl>
              <a:tblPr firstRow="1" firstCol="1" bandRow="1"/>
              <a:tblGrid>
                <a:gridCol w="4157671">
                  <a:extLst>
                    <a:ext uri="{9D8B030D-6E8A-4147-A177-3AD203B41FA5}">
                      <a16:colId xmlns:a16="http://schemas.microsoft.com/office/drawing/2014/main" val="20000"/>
                    </a:ext>
                  </a:extLst>
                </a:gridCol>
                <a:gridCol w="1469797">
                  <a:extLst>
                    <a:ext uri="{9D8B030D-6E8A-4147-A177-3AD203B41FA5}">
                      <a16:colId xmlns:a16="http://schemas.microsoft.com/office/drawing/2014/main" val="20001"/>
                    </a:ext>
                  </a:extLst>
                </a:gridCol>
                <a:gridCol w="1470741">
                  <a:extLst>
                    <a:ext uri="{9D8B030D-6E8A-4147-A177-3AD203B41FA5}">
                      <a16:colId xmlns:a16="http://schemas.microsoft.com/office/drawing/2014/main" val="20002"/>
                    </a:ext>
                  </a:extLst>
                </a:gridCol>
                <a:gridCol w="1470741">
                  <a:extLst>
                    <a:ext uri="{9D8B030D-6E8A-4147-A177-3AD203B41FA5}">
                      <a16:colId xmlns:a16="http://schemas.microsoft.com/office/drawing/2014/main" val="20003"/>
                    </a:ext>
                  </a:extLst>
                </a:gridCol>
              </a:tblGrid>
              <a:tr h="363480">
                <a:tc rowSpan="2">
                  <a:txBody>
                    <a:bodyPr/>
                    <a:lstStyle/>
                    <a:p>
                      <a:pPr algn="ctr">
                        <a:lnSpc>
                          <a:spcPct val="115000"/>
                        </a:lnSpc>
                        <a:spcAft>
                          <a:spcPts val="0"/>
                        </a:spcAft>
                      </a:pPr>
                      <a:r>
                        <a:rPr lang="en-GB" sz="2000" b="1" dirty="0">
                          <a:solidFill>
                            <a:srgbClr val="000000"/>
                          </a:solidFill>
                          <a:effectLst/>
                          <a:latin typeface="Times New Roman" panose="02020603050405020304" pitchFamily="18" charset="0"/>
                          <a:ea typeface="Times New Roman"/>
                          <a:cs typeface="Times New Roman" panose="02020603050405020304" pitchFamily="18" charset="0"/>
                        </a:rPr>
                        <a:t>ACE Category</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w="12700" cap="flat" cmpd="sng" algn="ctr">
                      <a:solidFill>
                        <a:srgbClr val="DEE2E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2000" b="1" dirty="0">
                          <a:solidFill>
                            <a:srgbClr val="000000"/>
                          </a:solidFill>
                          <a:effectLst/>
                          <a:latin typeface="Times New Roman" panose="02020603050405020304" pitchFamily="18" charset="0"/>
                          <a:ea typeface="Times New Roman"/>
                          <a:cs typeface="Times New Roman" panose="02020603050405020304" pitchFamily="18" charset="0"/>
                        </a:rPr>
                        <a:t>Women (%)</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w="12700" cap="flat" cmpd="sng" algn="ctr">
                      <a:solidFill>
                        <a:srgbClr val="DEE2E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2000" b="1">
                          <a:solidFill>
                            <a:srgbClr val="000000"/>
                          </a:solidFill>
                          <a:effectLst/>
                          <a:latin typeface="Times New Roman" panose="02020603050405020304" pitchFamily="18" charset="0"/>
                          <a:ea typeface="Times New Roman"/>
                          <a:cs typeface="Times New Roman" panose="02020603050405020304" pitchFamily="18" charset="0"/>
                        </a:rPr>
                        <a:t>Men (%)</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w="12700" cap="flat" cmpd="sng" algn="ctr">
                      <a:solidFill>
                        <a:srgbClr val="DEE2E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n-GB" sz="2000" b="1">
                          <a:solidFill>
                            <a:srgbClr val="000000"/>
                          </a:solidFill>
                          <a:effectLst/>
                          <a:latin typeface="Times New Roman" panose="02020603050405020304" pitchFamily="18" charset="0"/>
                          <a:ea typeface="Times New Roman"/>
                          <a:cs typeface="Times New Roman" panose="02020603050405020304" pitchFamily="18" charset="0"/>
                        </a:rPr>
                        <a:t>Total (%)</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w="12700"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363480">
                <a:tc vMerge="1">
                  <a:txBody>
                    <a:bodyPr/>
                    <a:lstStyle/>
                    <a:p>
                      <a:endParaRPr lang="en-GB"/>
                    </a:p>
                  </a:txBody>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(N=9,367)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 (N=7970)</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dirty="0">
                          <a:solidFill>
                            <a:srgbClr val="000000"/>
                          </a:solidFill>
                          <a:effectLst/>
                          <a:latin typeface="Times New Roman" panose="02020603050405020304" pitchFamily="18" charset="0"/>
                          <a:ea typeface="Times New Roman"/>
                          <a:cs typeface="Times New Roman" panose="02020603050405020304" pitchFamily="18" charset="0"/>
                        </a:rPr>
                        <a:t>(N=17337)</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10001"/>
                  </a:ext>
                </a:extLst>
              </a:tr>
              <a:tr h="363480">
                <a:tc gridSpan="4">
                  <a:txBody>
                    <a:bodyPr/>
                    <a:lstStyle/>
                    <a:p>
                      <a:pPr>
                        <a:lnSpc>
                          <a:spcPct val="115000"/>
                        </a:lnSpc>
                        <a:spcAft>
                          <a:spcPts val="0"/>
                        </a:spcAft>
                      </a:pPr>
                      <a:r>
                        <a:rPr lang="en-GB" sz="2000" b="1">
                          <a:solidFill>
                            <a:srgbClr val="000000"/>
                          </a:solidFill>
                          <a:effectLst/>
                          <a:latin typeface="Times New Roman" panose="02020603050405020304" pitchFamily="18" charset="0"/>
                          <a:ea typeface="Times New Roman"/>
                          <a:cs typeface="Times New Roman" panose="02020603050405020304" pitchFamily="18" charset="0"/>
                        </a:rPr>
                        <a:t>ABUSE AND NEGLECT</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extLst>
                  <a:ext uri="{0D108BD9-81ED-4DB2-BD59-A6C34878D82A}">
                    <a16:rowId xmlns:a16="http://schemas.microsoft.com/office/drawing/2014/main" val="10002"/>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Emotional Abuse</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13.1%</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7.6%</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10.6%</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B>
                      <a:noFill/>
                    </a:lnB>
                    <a:solidFill>
                      <a:srgbClr val="FFFFFF"/>
                    </a:solidFill>
                  </a:tcPr>
                </a:tc>
                <a:extLst>
                  <a:ext uri="{0D108BD9-81ED-4DB2-BD59-A6C34878D82A}">
                    <a16:rowId xmlns:a16="http://schemas.microsoft.com/office/drawing/2014/main" val="10003"/>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Physical Abuse</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27.0%</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29.9%</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28.3%</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04"/>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Sexual Abuse</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dirty="0">
                          <a:solidFill>
                            <a:srgbClr val="000000"/>
                          </a:solidFill>
                          <a:effectLst/>
                          <a:latin typeface="Times New Roman" panose="02020603050405020304" pitchFamily="18" charset="0"/>
                          <a:ea typeface="Times New Roman"/>
                          <a:cs typeface="Times New Roman" panose="02020603050405020304" pitchFamily="18" charset="0"/>
                        </a:rPr>
                        <a:t>24.7%</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16.0%</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20.7%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05"/>
                  </a:ext>
                </a:extLst>
              </a:tr>
              <a:tr h="363480">
                <a:tc>
                  <a:txBody>
                    <a:bodyPr/>
                    <a:lstStyle/>
                    <a:p>
                      <a:pPr marL="342900" lvl="0" indent="-342900">
                        <a:lnSpc>
                          <a:spcPct val="115000"/>
                        </a:lnSpc>
                        <a:spcAft>
                          <a:spcPts val="0"/>
                        </a:spcAft>
                        <a:buFont typeface="Symbol"/>
                        <a:buChar char=""/>
                      </a:pPr>
                      <a:r>
                        <a:rPr lang="en-GB" sz="2000" dirty="0">
                          <a:solidFill>
                            <a:srgbClr val="000000"/>
                          </a:solidFill>
                          <a:effectLst/>
                          <a:latin typeface="Times New Roman" panose="02020603050405020304" pitchFamily="18" charset="0"/>
                          <a:ea typeface="Times New Roman"/>
                          <a:cs typeface="Times New Roman" panose="02020603050405020304" pitchFamily="18" charset="0"/>
                        </a:rPr>
                        <a:t>Emotional Neglect</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16.7%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12.4%</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14.8%</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06"/>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Physical Neglect</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9.2%</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10.7%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9.9%</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07"/>
                  </a:ext>
                </a:extLst>
              </a:tr>
              <a:tr h="363480">
                <a:tc gridSpan="4">
                  <a:txBody>
                    <a:bodyPr/>
                    <a:lstStyle/>
                    <a:p>
                      <a:pPr>
                        <a:lnSpc>
                          <a:spcPct val="115000"/>
                        </a:lnSpc>
                        <a:spcAft>
                          <a:spcPts val="0"/>
                        </a:spcAft>
                      </a:pPr>
                      <a:r>
                        <a:rPr lang="en-GB" sz="2000" b="1">
                          <a:solidFill>
                            <a:srgbClr val="000000"/>
                          </a:solidFill>
                          <a:effectLst/>
                          <a:latin typeface="Times New Roman" panose="02020603050405020304" pitchFamily="18" charset="0"/>
                          <a:ea typeface="Times New Roman"/>
                          <a:cs typeface="Times New Roman" panose="02020603050405020304" pitchFamily="18" charset="0"/>
                        </a:rPr>
                        <a:t>HOUSEHOLD CHALLENGES</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extLst>
                  <a:ext uri="{0D108BD9-81ED-4DB2-BD59-A6C34878D82A}">
                    <a16:rowId xmlns:a16="http://schemas.microsoft.com/office/drawing/2014/main" val="10008"/>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Mother Treated Violently</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13.7%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11.5%</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12.7%</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B>
                      <a:noFill/>
                    </a:lnB>
                    <a:solidFill>
                      <a:srgbClr val="FFFFFF"/>
                    </a:solidFill>
                  </a:tcPr>
                </a:tc>
                <a:extLst>
                  <a:ext uri="{0D108BD9-81ED-4DB2-BD59-A6C34878D82A}">
                    <a16:rowId xmlns:a16="http://schemas.microsoft.com/office/drawing/2014/main" val="10009"/>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Household Substance Abuse</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29.5%</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23.8%</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26.9%</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10"/>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Household Mental Illness</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23.3%</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14.8%</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19.4%</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11"/>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Parental Separation or Divorce</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24.5%</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21.8%</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23.3%</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12"/>
                  </a:ext>
                </a:extLst>
              </a:tr>
              <a:tr h="363480">
                <a:tc>
                  <a:txBody>
                    <a:bodyPr/>
                    <a:lstStyle/>
                    <a:p>
                      <a:pPr marL="342900" lvl="0" indent="-342900">
                        <a:lnSpc>
                          <a:spcPct val="115000"/>
                        </a:lnSpc>
                        <a:spcAft>
                          <a:spcPts val="0"/>
                        </a:spcAft>
                        <a:buFont typeface="Symbol"/>
                        <a:buChar char=""/>
                      </a:pPr>
                      <a:r>
                        <a:rPr lang="en-GB" sz="2000">
                          <a:solidFill>
                            <a:srgbClr val="000000"/>
                          </a:solidFill>
                          <a:effectLst/>
                          <a:latin typeface="Times New Roman" panose="02020603050405020304" pitchFamily="18" charset="0"/>
                          <a:ea typeface="Times New Roman"/>
                          <a:cs typeface="Times New Roman" panose="02020603050405020304" pitchFamily="18" charset="0"/>
                        </a:rPr>
                        <a:t>Incarcerated Household Member</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5.2%</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a:solidFill>
                            <a:srgbClr val="000000"/>
                          </a:solidFill>
                          <a:effectLst/>
                          <a:latin typeface="Times New Roman" panose="02020603050405020304" pitchFamily="18" charset="0"/>
                          <a:ea typeface="Times New Roman"/>
                          <a:cs typeface="Times New Roman" panose="02020603050405020304" pitchFamily="18" charset="0"/>
                        </a:rPr>
                        <a:t>4.1%</a:t>
                      </a:r>
                      <a:endParaRPr lang="en-GB" sz="180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15000"/>
                        </a:lnSpc>
                        <a:spcAft>
                          <a:spcPts val="0"/>
                        </a:spcAft>
                      </a:pPr>
                      <a:r>
                        <a:rPr lang="en-GB" sz="2000" dirty="0">
                          <a:solidFill>
                            <a:srgbClr val="000000"/>
                          </a:solidFill>
                          <a:effectLst/>
                          <a:latin typeface="Times New Roman" panose="02020603050405020304" pitchFamily="18" charset="0"/>
                          <a:ea typeface="Times New Roman"/>
                          <a:cs typeface="Times New Roman" panose="02020603050405020304" pitchFamily="18" charset="0"/>
                        </a:rPr>
                        <a:t>4.7%</a:t>
                      </a:r>
                      <a:endParaRPr lang="en-GB" sz="18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8685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4E89-69AF-28D2-AC78-9792BFB0675A}"/>
              </a:ext>
            </a:extLst>
          </p:cNvPr>
          <p:cNvSpPr>
            <a:spLocks noGrp="1"/>
          </p:cNvSpPr>
          <p:nvPr>
            <p:ph type="ctrTitle"/>
          </p:nvPr>
        </p:nvSpPr>
        <p:spPr/>
        <p:txBody>
          <a:bodyPr/>
          <a:lstStyle/>
          <a:p>
            <a:r>
              <a:rPr lang="en-GB" dirty="0"/>
              <a:t>Glucagon-like Peptide-1 (GLP-1) Receptor Agonists</a:t>
            </a:r>
          </a:p>
        </p:txBody>
      </p:sp>
      <p:sp>
        <p:nvSpPr>
          <p:cNvPr id="3" name="Subtitle 2">
            <a:extLst>
              <a:ext uri="{FF2B5EF4-FFF2-40B4-BE49-F238E27FC236}">
                <a16:creationId xmlns:a16="http://schemas.microsoft.com/office/drawing/2014/main" id="{93DA208E-CAB5-CD8E-4A5D-01157D000B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9625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12968" cy="1359024"/>
          </a:xfrm>
        </p:spPr>
        <p:txBody>
          <a:bodyPr>
            <a:noAutofit/>
          </a:bodyPr>
          <a:lstStyle/>
          <a:p>
            <a:r>
              <a:rPr lang="en-GB" dirty="0">
                <a:latin typeface="Times New Roman" panose="02020603050405020304" pitchFamily="18" charset="0"/>
                <a:cs typeface="Times New Roman" panose="02020603050405020304" pitchFamily="18" charset="0"/>
              </a:rPr>
              <a:t>ACE Score Prevalence for CDC-Kaiser ACE Study Participants</a:t>
            </a:r>
            <a:br>
              <a:rPr lang="en-GB"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Felitti</a:t>
            </a:r>
            <a:r>
              <a:rPr lang="en-GB" sz="1400" dirty="0">
                <a:latin typeface="Times New Roman" panose="02020603050405020304" pitchFamily="18" charset="0"/>
                <a:cs typeface="Times New Roman" panose="02020603050405020304" pitchFamily="18" charset="0"/>
              </a:rPr>
              <a:t> et al. Relationship of Childhood Abuse and Household Dysfunction to Many of the Leading Causes of Death in Adults: The Adverse Childhood Experiences (ACE) Study. Am J Preventive Medicine 1998, 14(4), 245-258</a:t>
            </a:r>
            <a:endParaRPr lang="en-GB"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548561"/>
              </p:ext>
            </p:extLst>
          </p:nvPr>
        </p:nvGraphicFramePr>
        <p:xfrm>
          <a:off x="251520" y="2060848"/>
          <a:ext cx="8712968" cy="4435139"/>
        </p:xfrm>
        <a:graphic>
          <a:graphicData uri="http://schemas.openxmlformats.org/drawingml/2006/table">
            <a:tbl>
              <a:tblPr/>
              <a:tblGrid>
                <a:gridCol w="187220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1564079">
                <a:tc>
                  <a:txBody>
                    <a:bodyPr/>
                    <a:lstStyle/>
                    <a:p>
                      <a:pPr algn="l" fontAlgn="t"/>
                      <a:r>
                        <a:rPr lang="en-GB" sz="3200" b="1" dirty="0">
                          <a:effectLst/>
                          <a:latin typeface="Times New Roman" panose="02020603050405020304" pitchFamily="18" charset="0"/>
                          <a:cs typeface="Times New Roman" panose="02020603050405020304" pitchFamily="18" charset="0"/>
                        </a:rPr>
                        <a:t>Number of  ACEs (Score)</a:t>
                      </a:r>
                      <a:endParaRPr lang="en-GB" sz="3200" dirty="0">
                        <a:effectLst/>
                        <a:latin typeface="Times New Roman" panose="02020603050405020304" pitchFamily="18" charset="0"/>
                        <a:cs typeface="Times New Roman" panose="02020603050405020304" pitchFamily="18" charset="0"/>
                      </a:endParaRP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b="1" dirty="0">
                          <a:effectLst/>
                          <a:latin typeface="Times New Roman" panose="02020603050405020304" pitchFamily="18" charset="0"/>
                          <a:cs typeface="Times New Roman" panose="02020603050405020304" pitchFamily="18" charset="0"/>
                        </a:rPr>
                        <a:t>Women</a:t>
                      </a:r>
                      <a:br>
                        <a:rPr lang="en-GB" sz="3200" b="1" dirty="0">
                          <a:effectLst/>
                          <a:latin typeface="Times New Roman" panose="02020603050405020304" pitchFamily="18" charset="0"/>
                          <a:cs typeface="Times New Roman" panose="02020603050405020304" pitchFamily="18" charset="0"/>
                        </a:rPr>
                      </a:br>
                      <a:r>
                        <a:rPr lang="en-GB" sz="3200" b="1" dirty="0">
                          <a:effectLst/>
                          <a:latin typeface="Times New Roman" panose="02020603050405020304" pitchFamily="18" charset="0"/>
                          <a:cs typeface="Times New Roman" panose="02020603050405020304" pitchFamily="18" charset="0"/>
                        </a:rPr>
                        <a:t>Percent</a:t>
                      </a:r>
                    </a:p>
                    <a:p>
                      <a:pPr algn="ctr" fontAlgn="t"/>
                      <a:r>
                        <a:rPr lang="en-GB" sz="3200" b="1" dirty="0">
                          <a:effectLst/>
                          <a:latin typeface="Times New Roman" panose="02020603050405020304" pitchFamily="18" charset="0"/>
                          <a:cs typeface="Times New Roman" panose="02020603050405020304" pitchFamily="18" charset="0"/>
                        </a:rPr>
                        <a:t>(N = 9,367)</a:t>
                      </a:r>
                      <a:endParaRPr lang="en-GB" sz="3200" dirty="0">
                        <a:effectLst/>
                        <a:latin typeface="Times New Roman" panose="02020603050405020304" pitchFamily="18" charset="0"/>
                        <a:cs typeface="Times New Roman" panose="02020603050405020304" pitchFamily="18" charset="0"/>
                      </a:endParaRP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b="1" dirty="0">
                          <a:effectLst/>
                          <a:latin typeface="Times New Roman" panose="02020603050405020304" pitchFamily="18" charset="0"/>
                          <a:cs typeface="Times New Roman" panose="02020603050405020304" pitchFamily="18" charset="0"/>
                        </a:rPr>
                        <a:t>Men</a:t>
                      </a:r>
                      <a:br>
                        <a:rPr lang="en-GB" sz="3200" b="1" dirty="0">
                          <a:effectLst/>
                          <a:latin typeface="Times New Roman" panose="02020603050405020304" pitchFamily="18" charset="0"/>
                          <a:cs typeface="Times New Roman" panose="02020603050405020304" pitchFamily="18" charset="0"/>
                        </a:rPr>
                      </a:br>
                      <a:r>
                        <a:rPr lang="en-GB" sz="3200" b="1" dirty="0">
                          <a:effectLst/>
                          <a:latin typeface="Times New Roman" panose="02020603050405020304" pitchFamily="18" charset="0"/>
                          <a:cs typeface="Times New Roman" panose="02020603050405020304" pitchFamily="18" charset="0"/>
                        </a:rPr>
                        <a:t>Percent </a:t>
                      </a:r>
                    </a:p>
                    <a:p>
                      <a:pPr algn="ctr" fontAlgn="t"/>
                      <a:r>
                        <a:rPr lang="en-GB" sz="3200" b="1" dirty="0">
                          <a:effectLst/>
                          <a:latin typeface="Times New Roman" panose="02020603050405020304" pitchFamily="18" charset="0"/>
                          <a:cs typeface="Times New Roman" panose="02020603050405020304" pitchFamily="18" charset="0"/>
                        </a:rPr>
                        <a:t>(N = 7,970)</a:t>
                      </a:r>
                      <a:endParaRPr lang="en-GB" sz="3200" dirty="0">
                        <a:effectLst/>
                        <a:latin typeface="Times New Roman" panose="02020603050405020304" pitchFamily="18" charset="0"/>
                        <a:cs typeface="Times New Roman" panose="02020603050405020304" pitchFamily="18" charset="0"/>
                      </a:endParaRP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b="1" dirty="0">
                          <a:effectLst/>
                          <a:latin typeface="Times New Roman" panose="02020603050405020304" pitchFamily="18" charset="0"/>
                          <a:cs typeface="Times New Roman" panose="02020603050405020304" pitchFamily="18" charset="0"/>
                        </a:rPr>
                        <a:t>Total</a:t>
                      </a:r>
                      <a:br>
                        <a:rPr lang="en-GB" sz="3200" b="1" dirty="0">
                          <a:effectLst/>
                          <a:latin typeface="Times New Roman" panose="02020603050405020304" pitchFamily="18" charset="0"/>
                          <a:cs typeface="Times New Roman" panose="02020603050405020304" pitchFamily="18" charset="0"/>
                        </a:rPr>
                      </a:br>
                      <a:r>
                        <a:rPr lang="en-GB" sz="3200" b="1" dirty="0">
                          <a:effectLst/>
                          <a:latin typeface="Times New Roman" panose="02020603050405020304" pitchFamily="18" charset="0"/>
                          <a:cs typeface="Times New Roman" panose="02020603050405020304" pitchFamily="18" charset="0"/>
                        </a:rPr>
                        <a:t>Percent </a:t>
                      </a:r>
                    </a:p>
                    <a:p>
                      <a:pPr algn="ctr" fontAlgn="t"/>
                      <a:r>
                        <a:rPr lang="en-GB" sz="3200" b="1" dirty="0">
                          <a:effectLst/>
                          <a:latin typeface="Times New Roman" panose="02020603050405020304" pitchFamily="18" charset="0"/>
                          <a:cs typeface="Times New Roman" panose="02020603050405020304" pitchFamily="18" charset="0"/>
                        </a:rPr>
                        <a:t>(N = 17,337)</a:t>
                      </a:r>
                      <a:endParaRPr lang="en-GB" sz="3200" dirty="0">
                        <a:effectLst/>
                        <a:latin typeface="Times New Roman" panose="02020603050405020304" pitchFamily="18" charset="0"/>
                        <a:cs typeface="Times New Roman" panose="02020603050405020304" pitchFamily="18" charset="0"/>
                      </a:endParaRP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6130">
                <a:tc>
                  <a:txBody>
                    <a:bodyPr/>
                    <a:lstStyle/>
                    <a:p>
                      <a:pPr fontAlgn="t"/>
                      <a:r>
                        <a:rPr lang="en-GB" sz="3200">
                          <a:effectLst/>
                          <a:latin typeface="Times New Roman" panose="02020603050405020304" pitchFamily="18" charset="0"/>
                          <a:cs typeface="Times New Roman" panose="02020603050405020304" pitchFamily="18" charset="0"/>
                        </a:rPr>
                        <a:t>0</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34.5%</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dirty="0">
                          <a:effectLst/>
                          <a:latin typeface="Times New Roman" panose="02020603050405020304" pitchFamily="18" charset="0"/>
                          <a:cs typeface="Times New Roman" panose="02020603050405020304" pitchFamily="18" charset="0"/>
                        </a:rPr>
                        <a:t>38.0%</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36.1%</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6130">
                <a:tc>
                  <a:txBody>
                    <a:bodyPr/>
                    <a:lstStyle/>
                    <a:p>
                      <a:pPr fontAlgn="t"/>
                      <a:r>
                        <a:rPr lang="en-GB" sz="3200">
                          <a:effectLst/>
                          <a:latin typeface="Times New Roman" panose="02020603050405020304" pitchFamily="18" charset="0"/>
                          <a:cs typeface="Times New Roman" panose="02020603050405020304" pitchFamily="18" charset="0"/>
                        </a:rPr>
                        <a:t>1</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24.5%</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dirty="0">
                          <a:effectLst/>
                          <a:latin typeface="Times New Roman" panose="02020603050405020304" pitchFamily="18" charset="0"/>
                          <a:cs typeface="Times New Roman" panose="02020603050405020304" pitchFamily="18" charset="0"/>
                        </a:rPr>
                        <a:t>27.9%</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26.0%</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6130">
                <a:tc>
                  <a:txBody>
                    <a:bodyPr/>
                    <a:lstStyle/>
                    <a:p>
                      <a:pPr fontAlgn="t"/>
                      <a:r>
                        <a:rPr lang="en-GB" sz="3200">
                          <a:effectLst/>
                          <a:latin typeface="Times New Roman" panose="02020603050405020304" pitchFamily="18" charset="0"/>
                          <a:cs typeface="Times New Roman" panose="02020603050405020304" pitchFamily="18" charset="0"/>
                        </a:rPr>
                        <a:t>2</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15.5%</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16.4%</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dirty="0">
                          <a:effectLst/>
                          <a:latin typeface="Times New Roman" panose="02020603050405020304" pitchFamily="18" charset="0"/>
                          <a:cs typeface="Times New Roman" panose="02020603050405020304" pitchFamily="18" charset="0"/>
                        </a:rPr>
                        <a:t>15.9%</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6130">
                <a:tc>
                  <a:txBody>
                    <a:bodyPr/>
                    <a:lstStyle/>
                    <a:p>
                      <a:pPr fontAlgn="t"/>
                      <a:r>
                        <a:rPr lang="en-GB" sz="3200">
                          <a:effectLst/>
                          <a:latin typeface="Times New Roman" panose="02020603050405020304" pitchFamily="18" charset="0"/>
                          <a:cs typeface="Times New Roman" panose="02020603050405020304" pitchFamily="18" charset="0"/>
                        </a:rPr>
                        <a:t>3</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10.3%</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8.5%</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ctr" fontAlgn="t"/>
                      <a:r>
                        <a:rPr lang="en-GB" sz="3200" dirty="0">
                          <a:effectLst/>
                          <a:latin typeface="Times New Roman" panose="02020603050405020304" pitchFamily="18" charset="0"/>
                          <a:cs typeface="Times New Roman" panose="02020603050405020304" pitchFamily="18" charset="0"/>
                        </a:rPr>
                        <a:t>9.5%</a:t>
                      </a:r>
                    </a:p>
                  </a:txBody>
                  <a:tcPr marL="86532" marR="86532" marT="43266" marB="43266">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6130">
                <a:tc>
                  <a:txBody>
                    <a:bodyPr/>
                    <a:lstStyle/>
                    <a:p>
                      <a:pPr fontAlgn="t"/>
                      <a:r>
                        <a:rPr lang="en-GB" sz="3200">
                          <a:effectLst/>
                          <a:latin typeface="Times New Roman" panose="02020603050405020304" pitchFamily="18" charset="0"/>
                          <a:cs typeface="Times New Roman" panose="02020603050405020304" pitchFamily="18" charset="0"/>
                        </a:rPr>
                        <a:t>4 or more</a:t>
                      </a:r>
                    </a:p>
                  </a:txBody>
                  <a:tcPr marL="86532" marR="86532" marT="43266" marB="43266">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15.2%</a:t>
                      </a:r>
                    </a:p>
                  </a:txBody>
                  <a:tcPr marL="86532" marR="86532" marT="43266" marB="43266">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ctr" fontAlgn="t"/>
                      <a:r>
                        <a:rPr lang="en-GB" sz="3200">
                          <a:effectLst/>
                          <a:latin typeface="Times New Roman" panose="02020603050405020304" pitchFamily="18" charset="0"/>
                          <a:cs typeface="Times New Roman" panose="02020603050405020304" pitchFamily="18" charset="0"/>
                        </a:rPr>
                        <a:t>9.2%</a:t>
                      </a:r>
                    </a:p>
                  </a:txBody>
                  <a:tcPr marL="86532" marR="86532" marT="43266" marB="43266">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ctr" fontAlgn="t"/>
                      <a:r>
                        <a:rPr lang="en-GB" sz="3200" dirty="0">
                          <a:effectLst/>
                          <a:latin typeface="Times New Roman" panose="02020603050405020304" pitchFamily="18" charset="0"/>
                          <a:cs typeface="Times New Roman" panose="02020603050405020304" pitchFamily="18" charset="0"/>
                        </a:rPr>
                        <a:t>12.5%</a:t>
                      </a:r>
                    </a:p>
                  </a:txBody>
                  <a:tcPr marL="86532" marR="86532" marT="43266" marB="43266">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4300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ACEs and Substance Misuse</a:t>
            </a:r>
          </a:p>
        </p:txBody>
      </p:sp>
      <p:sp>
        <p:nvSpPr>
          <p:cNvPr id="3" name="Content Placeholder 2"/>
          <p:cNvSpPr>
            <a:spLocks noGrp="1"/>
          </p:cNvSpPr>
          <p:nvPr>
            <p:ph idx="1"/>
          </p:nvPr>
        </p:nvSpPr>
        <p:spPr>
          <a:xfrm>
            <a:off x="323528" y="1340768"/>
            <a:ext cx="8496944" cy="5517232"/>
          </a:xfrm>
        </p:spPr>
        <p:txBody>
          <a:bodyPr>
            <a:normAutofit fontScale="92500"/>
          </a:bodyPr>
          <a:lstStyle/>
          <a:p>
            <a:r>
              <a:rPr lang="en-GB" dirty="0">
                <a:latin typeface="Times New Roman" panose="02020603050405020304" pitchFamily="18" charset="0"/>
                <a:cs typeface="Times New Roman" panose="02020603050405020304" pitchFamily="18" charset="0"/>
              </a:rPr>
              <a:t>ACEs can predict earlier age of drinking onset</a:t>
            </a:r>
          </a:p>
          <a:p>
            <a:r>
              <a:rPr lang="en-GB" dirty="0">
                <a:latin typeface="Times New Roman" panose="02020603050405020304" pitchFamily="18" charset="0"/>
                <a:cs typeface="Times New Roman" panose="02020603050405020304" pitchFamily="18" charset="0"/>
              </a:rPr>
              <a:t>Each additional ACE increased by 2 to 4 times the likelihood of early initiation into illicit drug use, i.e. gateway effect seen only if multiple ACEs </a:t>
            </a:r>
          </a:p>
          <a:p>
            <a:r>
              <a:rPr lang="en-GB" dirty="0">
                <a:latin typeface="Times New Roman" panose="02020603050405020304" pitchFamily="18" charset="0"/>
                <a:cs typeface="Times New Roman" panose="02020603050405020304" pitchFamily="18" charset="0"/>
              </a:rPr>
              <a:t>Each additional ACE increases the number of prescription drugs used by 62%</a:t>
            </a:r>
          </a:p>
          <a:p>
            <a:r>
              <a:rPr lang="en-GB" dirty="0">
                <a:latin typeface="Times New Roman" panose="02020603050405020304" pitchFamily="18" charset="0"/>
                <a:cs typeface="Times New Roman" panose="02020603050405020304" pitchFamily="18" charset="0"/>
              </a:rPr>
              <a:t>Prevalence of current and ever smoking increased as ACEs increase</a:t>
            </a:r>
          </a:p>
          <a:p>
            <a:r>
              <a:rPr lang="en-GB" dirty="0">
                <a:latin typeface="Times New Roman" panose="02020603050405020304" pitchFamily="18" charset="0"/>
                <a:cs typeface="Times New Roman" panose="02020603050405020304" pitchFamily="18" charset="0"/>
              </a:rPr>
              <a:t>A person’s ACE score has a strong graded relationship to numerous health, social, and behavioural problems throughout life</a:t>
            </a:r>
          </a:p>
        </p:txBody>
      </p:sp>
    </p:spTree>
    <p:extLst>
      <p:ext uri="{BB962C8B-B14F-4D97-AF65-F5344CB8AC3E}">
        <p14:creationId xmlns:p14="http://schemas.microsoft.com/office/powerpoint/2010/main" val="3771939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274638"/>
            <a:ext cx="8507288" cy="1143000"/>
          </a:xfrm>
        </p:spPr>
        <p:txBody>
          <a:bodyPr>
            <a:normAutofit fontScale="90000"/>
          </a:bodyPr>
          <a:lstStyle/>
          <a:p>
            <a:r>
              <a:rPr lang="en-GB" dirty="0">
                <a:latin typeface="Times New Roman" panose="02020603050405020304" pitchFamily="18" charset="0"/>
                <a:cs typeface="Times New Roman" panose="02020603050405020304" pitchFamily="18" charset="0"/>
              </a:rPr>
              <a:t>As the Number of ACEs Increases, esp. ≥ 4, the Risk Increases for the Following</a:t>
            </a:r>
          </a:p>
        </p:txBody>
      </p:sp>
      <p:sp>
        <p:nvSpPr>
          <p:cNvPr id="3" name="Content Placeholder 2"/>
          <p:cNvSpPr>
            <a:spLocks noGrp="1"/>
          </p:cNvSpPr>
          <p:nvPr>
            <p:ph sz="half" idx="1"/>
          </p:nvPr>
        </p:nvSpPr>
        <p:spPr>
          <a:xfrm>
            <a:off x="457200" y="1600200"/>
            <a:ext cx="4330824" cy="4525963"/>
          </a:xfrm>
        </p:spPr>
        <p:txBody>
          <a:bodyPr>
            <a:noAutofit/>
          </a:bodyPr>
          <a:lstStyle/>
          <a:p>
            <a:r>
              <a:rPr lang="en-GB" sz="2400" dirty="0">
                <a:latin typeface="Times New Roman" panose="02020603050405020304" pitchFamily="18" charset="0"/>
                <a:cs typeface="Times New Roman" panose="02020603050405020304" pitchFamily="18" charset="0"/>
              </a:rPr>
              <a:t>Alcoholism &amp; alcohol abuse</a:t>
            </a:r>
          </a:p>
          <a:p>
            <a:r>
              <a:rPr lang="en-GB" sz="2400" dirty="0">
                <a:latin typeface="Times New Roman" panose="02020603050405020304" pitchFamily="18" charset="0"/>
                <a:cs typeface="Times New Roman" panose="02020603050405020304" pitchFamily="18" charset="0"/>
              </a:rPr>
              <a:t>Illicit drug use</a:t>
            </a:r>
          </a:p>
          <a:p>
            <a:r>
              <a:rPr lang="en-GB" sz="2400" dirty="0">
                <a:latin typeface="Times New Roman" panose="02020603050405020304" pitchFamily="18" charset="0"/>
                <a:cs typeface="Times New Roman" panose="02020603050405020304" pitchFamily="18" charset="0"/>
              </a:rPr>
              <a:t>Chronic obstructive pulmonary disease</a:t>
            </a:r>
          </a:p>
          <a:p>
            <a:r>
              <a:rPr lang="en-GB" sz="2400" dirty="0">
                <a:latin typeface="Times New Roman" panose="02020603050405020304" pitchFamily="18" charset="0"/>
                <a:cs typeface="Times New Roman" panose="02020603050405020304" pitchFamily="18" charset="0"/>
              </a:rPr>
              <a:t>Ischemic heart disease</a:t>
            </a:r>
          </a:p>
          <a:p>
            <a:r>
              <a:rPr lang="en-GB" sz="2400" dirty="0">
                <a:latin typeface="Times New Roman" panose="02020603050405020304" pitchFamily="18" charset="0"/>
                <a:cs typeface="Times New Roman" panose="02020603050405020304" pitchFamily="18" charset="0"/>
              </a:rPr>
              <a:t>Liver disease</a:t>
            </a:r>
          </a:p>
          <a:p>
            <a:r>
              <a:rPr lang="en-GB" sz="2400" dirty="0">
                <a:latin typeface="Times New Roman" panose="02020603050405020304" pitchFamily="18" charset="0"/>
                <a:cs typeface="Times New Roman" panose="02020603050405020304" pitchFamily="18" charset="0"/>
              </a:rPr>
              <a:t>Depression</a:t>
            </a:r>
          </a:p>
          <a:p>
            <a:r>
              <a:rPr lang="en-GB" sz="2400" dirty="0">
                <a:latin typeface="Times New Roman" panose="02020603050405020304" pitchFamily="18" charset="0"/>
                <a:cs typeface="Times New Roman" panose="02020603050405020304" pitchFamily="18" charset="0"/>
              </a:rPr>
              <a:t>Suicide attempts</a:t>
            </a:r>
          </a:p>
          <a:p>
            <a:r>
              <a:rPr lang="en-GB" sz="2400" dirty="0">
                <a:latin typeface="Times New Roman" panose="02020603050405020304" pitchFamily="18" charset="0"/>
                <a:cs typeface="Times New Roman" panose="02020603050405020304" pitchFamily="18" charset="0"/>
              </a:rPr>
              <a:t>Health-related quality of life</a:t>
            </a:r>
          </a:p>
          <a:p>
            <a:r>
              <a:rPr lang="en-GB" sz="2400" dirty="0">
                <a:latin typeface="Times New Roman" panose="02020603050405020304" pitchFamily="18" charset="0"/>
                <a:cs typeface="Times New Roman" panose="02020603050405020304" pitchFamily="18" charset="0"/>
              </a:rPr>
              <a:t>Poor work performance</a:t>
            </a:r>
          </a:p>
          <a:p>
            <a:r>
              <a:rPr lang="en-GB" sz="2400" dirty="0">
                <a:latin typeface="Times New Roman" panose="02020603050405020304" pitchFamily="18" charset="0"/>
                <a:cs typeface="Times New Roman" panose="02020603050405020304" pitchFamily="18" charset="0"/>
              </a:rPr>
              <a:t>Poor academic achievement</a:t>
            </a:r>
          </a:p>
          <a:p>
            <a:r>
              <a:rPr lang="en-GB" sz="2400" dirty="0">
                <a:latin typeface="Times New Roman" panose="02020603050405020304" pitchFamily="18" charset="0"/>
                <a:cs typeface="Times New Roman" panose="02020603050405020304" pitchFamily="18" charset="0"/>
              </a:rPr>
              <a:t>Financial stress</a:t>
            </a:r>
          </a:p>
        </p:txBody>
      </p:sp>
      <p:sp>
        <p:nvSpPr>
          <p:cNvPr id="4" name="Content Placeholder 3"/>
          <p:cNvSpPr>
            <a:spLocks noGrp="1"/>
          </p:cNvSpPr>
          <p:nvPr>
            <p:ph sz="half" idx="2"/>
          </p:nvPr>
        </p:nvSpPr>
        <p:spPr>
          <a:xfrm>
            <a:off x="4648200" y="1600200"/>
            <a:ext cx="4316288" cy="5257800"/>
          </a:xfrm>
        </p:spPr>
        <p:txBody>
          <a:bodyPr>
            <a:noAutofit/>
          </a:bodyPr>
          <a:lstStyle/>
          <a:p>
            <a:r>
              <a:rPr lang="en-GB" sz="2400" dirty="0">
                <a:latin typeface="Times New Roman" panose="02020603050405020304" pitchFamily="18" charset="0"/>
                <a:cs typeface="Times New Roman" panose="02020603050405020304" pitchFamily="18" charset="0"/>
              </a:rPr>
              <a:t>Smoking</a:t>
            </a:r>
          </a:p>
          <a:p>
            <a:r>
              <a:rPr lang="en-GB" sz="2400" dirty="0">
                <a:latin typeface="Times New Roman" panose="02020603050405020304" pitchFamily="18" charset="0"/>
                <a:cs typeface="Times New Roman" panose="02020603050405020304" pitchFamily="18" charset="0"/>
              </a:rPr>
              <a:t>Early initiation of smoking</a:t>
            </a:r>
          </a:p>
          <a:p>
            <a:r>
              <a:rPr lang="en-GB" sz="2400" dirty="0">
                <a:latin typeface="Times New Roman" panose="02020603050405020304" pitchFamily="18" charset="0"/>
                <a:cs typeface="Times New Roman" panose="02020603050405020304" pitchFamily="18" charset="0"/>
              </a:rPr>
              <a:t>Multiple sexual partners</a:t>
            </a:r>
          </a:p>
          <a:p>
            <a:r>
              <a:rPr lang="en-GB" sz="2400" dirty="0">
                <a:latin typeface="Times New Roman" panose="02020603050405020304" pitchFamily="18" charset="0"/>
                <a:cs typeface="Times New Roman" panose="02020603050405020304" pitchFamily="18" charset="0"/>
              </a:rPr>
              <a:t>Sexually transmitted diseases</a:t>
            </a:r>
          </a:p>
          <a:p>
            <a:r>
              <a:rPr lang="en-GB" sz="2400" dirty="0">
                <a:latin typeface="Times New Roman" panose="02020603050405020304" pitchFamily="18" charset="0"/>
                <a:cs typeface="Times New Roman" panose="02020603050405020304" pitchFamily="18" charset="0"/>
              </a:rPr>
              <a:t>Risk for sexual violence</a:t>
            </a:r>
          </a:p>
          <a:p>
            <a:r>
              <a:rPr lang="en-GB" sz="2400" dirty="0">
                <a:latin typeface="Times New Roman" panose="02020603050405020304" pitchFamily="18" charset="0"/>
                <a:cs typeface="Times New Roman" panose="02020603050405020304" pitchFamily="18" charset="0"/>
              </a:rPr>
              <a:t>Risk for intimate partner violence</a:t>
            </a:r>
          </a:p>
          <a:p>
            <a:r>
              <a:rPr lang="en-GB" sz="2400" dirty="0">
                <a:latin typeface="Times New Roman" panose="02020603050405020304" pitchFamily="18" charset="0"/>
                <a:cs typeface="Times New Roman" panose="02020603050405020304" pitchFamily="18" charset="0"/>
              </a:rPr>
              <a:t>Unintended pregnancies</a:t>
            </a:r>
          </a:p>
          <a:p>
            <a:r>
              <a:rPr lang="en-GB" sz="2400" dirty="0">
                <a:latin typeface="Times New Roman" panose="02020603050405020304" pitchFamily="18" charset="0"/>
                <a:cs typeface="Times New Roman" panose="02020603050405020304" pitchFamily="18" charset="0"/>
              </a:rPr>
              <a:t>Early initiation of sexual activity</a:t>
            </a:r>
          </a:p>
          <a:p>
            <a:r>
              <a:rPr lang="en-GB" sz="2400" dirty="0">
                <a:latin typeface="Times New Roman" panose="02020603050405020304" pitchFamily="18" charset="0"/>
                <a:cs typeface="Times New Roman" panose="02020603050405020304" pitchFamily="18" charset="0"/>
              </a:rPr>
              <a:t>Adolescent pregnancy</a:t>
            </a:r>
          </a:p>
          <a:p>
            <a:r>
              <a:rPr lang="en-GB" sz="2400" dirty="0">
                <a:latin typeface="Times New Roman" panose="02020603050405020304" pitchFamily="18" charset="0"/>
                <a:cs typeface="Times New Roman" panose="02020603050405020304" pitchFamily="18" charset="0"/>
              </a:rPr>
              <a:t>Foetal death</a:t>
            </a: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264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70186"/>
          </a:xfrm>
        </p:spPr>
        <p:txBody>
          <a:bodyPr>
            <a:noAutofit/>
          </a:bodyPr>
          <a:lstStyle/>
          <a:p>
            <a:r>
              <a:rPr lang="en-GB" sz="4200" dirty="0">
                <a:latin typeface="Times New Roman" panose="02020603050405020304" pitchFamily="18" charset="0"/>
                <a:cs typeface="Times New Roman" panose="02020603050405020304" pitchFamily="18" charset="0"/>
              </a:rPr>
              <a:t>Relationship of ACEs to Risk Factors for Issues &amp; Addiction–The ACE Pyramid  </a:t>
            </a:r>
          </a:p>
        </p:txBody>
      </p:sp>
      <p:pic>
        <p:nvPicPr>
          <p:cNvPr id="3074" name="Picture 2" descr="https://www.samhsa.gov/capt/sites/default/files/images/adverse-childhood-experiences-pyramid-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1989187"/>
            <a:ext cx="7737159" cy="47841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31840" y="6474822"/>
            <a:ext cx="6048672"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Charles Whitfield,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Centers</a:t>
            </a:r>
            <a:r>
              <a:rPr kumimoji="0" lang="en-GB" sz="1600" b="0" i="0" u="none" strike="noStrike" kern="1200" cap="none" spc="0" normalizeH="0" baseline="0" noProof="0" dirty="0">
                <a:ln>
                  <a:noFill/>
                </a:ln>
                <a:solidFill>
                  <a:prstClr val="black"/>
                </a:solidFill>
                <a:effectLst/>
                <a:uLnTx/>
                <a:uFillTx/>
                <a:latin typeface="Calibri"/>
                <a:ea typeface="+mn-ea"/>
                <a:cs typeface="+mn-cs"/>
              </a:rPr>
              <a:t> for Disease Control and Prevention</a:t>
            </a:r>
          </a:p>
        </p:txBody>
      </p:sp>
      <p:sp>
        <p:nvSpPr>
          <p:cNvPr id="4" name="TextBox 3"/>
          <p:cNvSpPr txBox="1"/>
          <p:nvPr/>
        </p:nvSpPr>
        <p:spPr>
          <a:xfrm>
            <a:off x="1763688" y="4333746"/>
            <a:ext cx="10801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cs typeface="Times New Roman" panose="02020603050405020304" pitchFamily="18" charset="0"/>
              </a:rPr>
              <a:t>Drug use</a:t>
            </a:r>
          </a:p>
        </p:txBody>
      </p:sp>
      <p:sp>
        <p:nvSpPr>
          <p:cNvPr id="5" name="TextBox 4"/>
          <p:cNvSpPr txBox="1"/>
          <p:nvPr/>
        </p:nvSpPr>
        <p:spPr>
          <a:xfrm>
            <a:off x="1835696" y="3645024"/>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cs typeface="Times New Roman" panose="02020603050405020304" pitchFamily="18" charset="0"/>
              </a:rPr>
              <a:t>Addiction</a:t>
            </a:r>
          </a:p>
        </p:txBody>
      </p:sp>
      <p:sp>
        <p:nvSpPr>
          <p:cNvPr id="6" name="TextBox 5"/>
          <p:cNvSpPr txBox="1"/>
          <p:nvPr/>
        </p:nvSpPr>
        <p:spPr>
          <a:xfrm>
            <a:off x="1835696" y="2636912"/>
            <a:ext cx="1368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cs typeface="Times New Roman" panose="02020603050405020304" pitchFamily="18" charset="0"/>
              </a:rPr>
              <a:t>Heath issues &amp; Overdose</a:t>
            </a:r>
          </a:p>
        </p:txBody>
      </p:sp>
      <p:cxnSp>
        <p:nvCxnSpPr>
          <p:cNvPr id="8" name="Straight Arrow Connector 7"/>
          <p:cNvCxnSpPr>
            <a:cxnSpLocks/>
          </p:cNvCxnSpPr>
          <p:nvPr/>
        </p:nvCxnSpPr>
        <p:spPr>
          <a:xfrm flipH="1">
            <a:off x="3131840" y="2965594"/>
            <a:ext cx="86409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915816" y="3831951"/>
            <a:ext cx="54006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35796" y="4520673"/>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952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7C3F-4BA5-8BFF-3818-1774222196C7}"/>
              </a:ext>
            </a:extLst>
          </p:cNvPr>
          <p:cNvSpPr>
            <a:spLocks noGrp="1"/>
          </p:cNvSpPr>
          <p:nvPr>
            <p:ph type="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If We Have Over Four ACE’s, What Can we Do to Help Ourselves</a:t>
            </a:r>
          </a:p>
        </p:txBody>
      </p:sp>
      <p:sp>
        <p:nvSpPr>
          <p:cNvPr id="3" name="Content Placeholder 2">
            <a:extLst>
              <a:ext uri="{FF2B5EF4-FFF2-40B4-BE49-F238E27FC236}">
                <a16:creationId xmlns:a16="http://schemas.microsoft.com/office/drawing/2014/main" id="{BFC0ED81-F455-E34A-6AA5-AD686C07EAD1}"/>
              </a:ext>
            </a:extLst>
          </p:cNvPr>
          <p:cNvSpPr>
            <a:spLocks noGrp="1"/>
          </p:cNvSpPr>
          <p:nvPr>
            <p:ph idx="1"/>
          </p:nvPr>
        </p:nvSpPr>
        <p:spPr>
          <a:xfrm>
            <a:off x="457200" y="1844824"/>
            <a:ext cx="8229600" cy="4738538"/>
          </a:xfrm>
        </p:spPr>
        <p:txBody>
          <a:bodyPr>
            <a:normAutofit/>
          </a:bodyPr>
          <a:lstStyle/>
          <a:p>
            <a:r>
              <a:rPr lang="en-GB" dirty="0">
                <a:latin typeface="Times New Roman" panose="02020603050405020304" pitchFamily="18" charset="0"/>
                <a:cs typeface="Times New Roman" panose="02020603050405020304" pitchFamily="18" charset="0"/>
              </a:rPr>
              <a:t>We can be aware of our risks</a:t>
            </a:r>
          </a:p>
          <a:p>
            <a:r>
              <a:rPr lang="en-GB" dirty="0">
                <a:latin typeface="Times New Roman" panose="02020603050405020304" pitchFamily="18" charset="0"/>
                <a:cs typeface="Times New Roman" panose="02020603050405020304" pitchFamily="18" charset="0"/>
              </a:rPr>
              <a:t>We can be proactive (if ≥ 4 ACE’s):</a:t>
            </a:r>
          </a:p>
          <a:p>
            <a:pPr lvl="1"/>
            <a:r>
              <a:rPr lang="en-GB" dirty="0">
                <a:latin typeface="Times New Roman" panose="02020603050405020304" pitchFamily="18" charset="0"/>
                <a:cs typeface="Times New Roman" panose="02020603050405020304" pitchFamily="18" charset="0"/>
              </a:rPr>
              <a:t>We can take preventative action </a:t>
            </a:r>
            <a:r>
              <a:rPr lang="en-GB" i="1" dirty="0">
                <a:latin typeface="Times New Roman" panose="02020603050405020304" pitchFamily="18" charset="0"/>
                <a:cs typeface="Times New Roman" panose="02020603050405020304" pitchFamily="18" charset="0"/>
              </a:rPr>
              <a:t>now</a:t>
            </a:r>
            <a:r>
              <a:rPr lang="en-GB" dirty="0">
                <a:latin typeface="Times New Roman" panose="02020603050405020304" pitchFamily="18" charset="0"/>
                <a:cs typeface="Times New Roman" panose="02020603050405020304" pitchFamily="18" charset="0"/>
              </a:rPr>
              <a:t> to reduce our risks</a:t>
            </a:r>
          </a:p>
          <a:p>
            <a:pPr lvl="1"/>
            <a:r>
              <a:rPr lang="en-GB" dirty="0">
                <a:latin typeface="Times New Roman" panose="02020603050405020304" pitchFamily="18" charset="0"/>
                <a:cs typeface="Times New Roman" panose="02020603050405020304" pitchFamily="18" charset="0"/>
              </a:rPr>
              <a:t>We take action to get treatment </a:t>
            </a:r>
            <a:r>
              <a:rPr lang="en-GB" i="1" dirty="0">
                <a:latin typeface="Times New Roman" panose="02020603050405020304" pitchFamily="18" charset="0"/>
                <a:cs typeface="Times New Roman" panose="02020603050405020304" pitchFamily="18" charset="0"/>
              </a:rPr>
              <a:t>quickly</a:t>
            </a:r>
            <a:r>
              <a:rPr lang="en-GB" dirty="0">
                <a:latin typeface="Times New Roman" panose="02020603050405020304" pitchFamily="18" charset="0"/>
                <a:cs typeface="Times New Roman" panose="02020603050405020304" pitchFamily="18" charset="0"/>
              </a:rPr>
              <a:t> if an issue or illness develops </a:t>
            </a:r>
          </a:p>
          <a:p>
            <a:pPr lvl="1"/>
            <a:r>
              <a:rPr lang="en-GB" dirty="0">
                <a:latin typeface="Times New Roman" panose="02020603050405020304" pitchFamily="18" charset="0"/>
                <a:cs typeface="Times New Roman" panose="02020603050405020304" pitchFamily="18" charset="0"/>
              </a:rPr>
              <a:t>We can work on our traumas/hangups </a:t>
            </a:r>
            <a:r>
              <a:rPr lang="en-GB" i="1" dirty="0">
                <a:latin typeface="Times New Roman" panose="02020603050405020304" pitchFamily="18" charset="0"/>
                <a:cs typeface="Times New Roman" panose="02020603050405020304" pitchFamily="18" charset="0"/>
              </a:rPr>
              <a:t>over the long term</a:t>
            </a:r>
            <a:r>
              <a:rPr lang="en-GB" dirty="0">
                <a:latin typeface="Times New Roman" panose="02020603050405020304" pitchFamily="18" charset="0"/>
                <a:cs typeface="Times New Roman" panose="02020603050405020304" pitchFamily="18" charset="0"/>
              </a:rPr>
              <a:t>, to minimise their negative impact in our life</a:t>
            </a:r>
          </a:p>
        </p:txBody>
      </p:sp>
    </p:spTree>
    <p:extLst>
      <p:ext uri="{BB962C8B-B14F-4D97-AF65-F5344CB8AC3E}">
        <p14:creationId xmlns:p14="http://schemas.microsoft.com/office/powerpoint/2010/main" val="3185698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5C1D-5536-CA75-272B-0D852E12038A}"/>
              </a:ext>
            </a:extLst>
          </p:cNvPr>
          <p:cNvSpPr>
            <a:spLocks noGrp="1"/>
          </p:cNvSpPr>
          <p:nvPr>
            <p:ph type="ctrTitle"/>
          </p:nvPr>
        </p:nvSpPr>
        <p:spPr/>
        <p:txBody>
          <a:bodyPr/>
          <a:lstStyle/>
          <a:p>
            <a:r>
              <a:rPr lang="en-GB" dirty="0">
                <a:latin typeface="Times New Roman" panose="02020603050405020304" pitchFamily="18" charset="0"/>
                <a:cs typeface="Times New Roman" panose="02020603050405020304" pitchFamily="18" charset="0"/>
              </a:rPr>
              <a:t>Attachment Styles</a:t>
            </a:r>
          </a:p>
        </p:txBody>
      </p:sp>
      <p:sp>
        <p:nvSpPr>
          <p:cNvPr id="3" name="Subtitle 2">
            <a:extLst>
              <a:ext uri="{FF2B5EF4-FFF2-40B4-BE49-F238E27FC236}">
                <a16:creationId xmlns:a16="http://schemas.microsoft.com/office/drawing/2014/main" id="{0C661B82-C7E2-51D7-7391-4F5AF328C0A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8448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800"/>
            <a:ext cx="9144000" cy="1143000"/>
          </a:xfrm>
        </p:spPr>
        <p:txBody>
          <a:bodyPr>
            <a:normAutofit fontScale="90000"/>
          </a:bodyPr>
          <a:lstStyle/>
          <a:p>
            <a:r>
              <a:rPr lang="en-GB" dirty="0">
                <a:latin typeface="Times New Roman" panose="02020603050405020304" pitchFamily="18" charset="0"/>
                <a:cs typeface="Times New Roman" panose="02020603050405020304" pitchFamily="18" charset="0"/>
              </a:rPr>
              <a:t>Effect of Attachment Styles &amp; Learnt Strategies in Life and Life Experiences</a:t>
            </a:r>
          </a:p>
        </p:txBody>
      </p:sp>
      <p:sp>
        <p:nvSpPr>
          <p:cNvPr id="3" name="Content Placeholder 2"/>
          <p:cNvSpPr>
            <a:spLocks noGrp="1"/>
          </p:cNvSpPr>
          <p:nvPr>
            <p:ph idx="1"/>
          </p:nvPr>
        </p:nvSpPr>
        <p:spPr>
          <a:xfrm>
            <a:off x="467544" y="2041376"/>
            <a:ext cx="8208912" cy="4483968"/>
          </a:xfrm>
        </p:spPr>
        <p:txBody>
          <a:bodyPr>
            <a:noAutofit/>
          </a:bodyPr>
          <a:lstStyle/>
          <a:p>
            <a:r>
              <a:rPr lang="en-GB" dirty="0">
                <a:latin typeface="Times New Roman" panose="02020603050405020304" pitchFamily="18" charset="0"/>
                <a:cs typeface="Times New Roman" panose="02020603050405020304" pitchFamily="18" charset="0"/>
              </a:rPr>
              <a:t>Our attachment style has been shown to impact our identity and our emotional wellbeing as adults in a variety of ways:</a:t>
            </a:r>
          </a:p>
          <a:p>
            <a:pPr lvl="1"/>
            <a:r>
              <a:rPr lang="en-GB" dirty="0">
                <a:latin typeface="Times New Roman" panose="02020603050405020304" pitchFamily="18" charset="0"/>
                <a:cs typeface="Times New Roman" panose="02020603050405020304" pitchFamily="18" charset="0"/>
              </a:rPr>
              <a:t> Our friendships</a:t>
            </a:r>
          </a:p>
          <a:p>
            <a:pPr lvl="1"/>
            <a:r>
              <a:rPr lang="en-GB" dirty="0">
                <a:latin typeface="Times New Roman" panose="02020603050405020304" pitchFamily="18" charset="0"/>
                <a:cs typeface="Times New Roman" panose="02020603050405020304" pitchFamily="18" charset="0"/>
              </a:rPr>
              <a:t> Our choice of significant others</a:t>
            </a:r>
          </a:p>
          <a:p>
            <a:pPr lvl="1"/>
            <a:r>
              <a:rPr lang="en-GB" dirty="0">
                <a:latin typeface="Times New Roman" panose="02020603050405020304" pitchFamily="18" charset="0"/>
                <a:cs typeface="Times New Roman" panose="02020603050405020304" pitchFamily="18" charset="0"/>
              </a:rPr>
              <a:t> The quality of our romantic relationships</a:t>
            </a:r>
          </a:p>
          <a:p>
            <a:pPr lvl="1"/>
            <a:r>
              <a:rPr lang="en-GB" dirty="0">
                <a:latin typeface="Times New Roman" panose="02020603050405020304" pitchFamily="18" charset="0"/>
                <a:cs typeface="Times New Roman" panose="02020603050405020304" pitchFamily="18" charset="0"/>
              </a:rPr>
              <a:t> The kind of caregivers or parents we become</a:t>
            </a:r>
          </a:p>
          <a:p>
            <a:pPr lvl="1"/>
            <a:r>
              <a:rPr lang="en-GB" dirty="0">
                <a:latin typeface="Times New Roman" panose="02020603050405020304" pitchFamily="18" charset="0"/>
                <a:cs typeface="Times New Roman" panose="02020603050405020304" pitchFamily="18" charset="0"/>
              </a:rPr>
              <a:t> Our children’s sense of security and emotional wellbeing</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56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Attachment Patterns in Babies</a:t>
            </a:r>
          </a:p>
        </p:txBody>
      </p:sp>
      <p:sp>
        <p:nvSpPr>
          <p:cNvPr id="3" name="Content Placeholder 2"/>
          <p:cNvSpPr>
            <a:spLocks noGrp="1"/>
          </p:cNvSpPr>
          <p:nvPr>
            <p:ph idx="1"/>
          </p:nvPr>
        </p:nvSpPr>
        <p:spPr>
          <a:xfrm>
            <a:off x="179512" y="1340768"/>
            <a:ext cx="8964488" cy="5445224"/>
          </a:xfrm>
        </p:spPr>
        <p:txBody>
          <a:bodyPr>
            <a:normAutofit/>
          </a:bodyPr>
          <a:lstStyle/>
          <a:p>
            <a:r>
              <a:rPr lang="en-GB" dirty="0">
                <a:latin typeface="Times New Roman" panose="02020603050405020304" pitchFamily="18" charset="0"/>
                <a:cs typeface="Times New Roman" panose="02020603050405020304" pitchFamily="18" charset="0"/>
              </a:rPr>
              <a:t>Secure attachment (62%) – </a:t>
            </a:r>
            <a:r>
              <a:rPr lang="en-GB" dirty="0" err="1">
                <a:latin typeface="Times New Roman" panose="02020603050405020304" pitchFamily="18" charset="0"/>
                <a:cs typeface="Times New Roman" panose="02020603050405020304" pitchFamily="18" charset="0"/>
              </a:rPr>
              <a:t>attunement</a:t>
            </a:r>
            <a:r>
              <a:rPr lang="en-GB" dirty="0">
                <a:latin typeface="Times New Roman" panose="02020603050405020304" pitchFamily="18" charset="0"/>
                <a:cs typeface="Times New Roman" panose="02020603050405020304" pitchFamily="18" charset="0"/>
              </a:rPr>
              <a:t>:  </a:t>
            </a:r>
          </a:p>
          <a:p>
            <a:pPr lvl="1"/>
            <a:r>
              <a:rPr lang="en-GB" dirty="0">
                <a:latin typeface="Times New Roman" panose="02020603050405020304" pitchFamily="18" charset="0"/>
                <a:cs typeface="Times New Roman" panose="02020603050405020304" pitchFamily="18" charset="0"/>
              </a:rPr>
              <a:t>Parent ‘reads the baby’ – consistently picking up on baby’s emotions/behaviour and responds to their needs in an appropriate and timely manner</a:t>
            </a:r>
          </a:p>
          <a:p>
            <a:pPr lvl="1"/>
            <a:r>
              <a:rPr lang="en-GB" dirty="0">
                <a:latin typeface="Times New Roman" panose="02020603050405020304" pitchFamily="18" charset="0"/>
                <a:cs typeface="Times New Roman" panose="02020603050405020304" pitchFamily="18" charset="0"/>
              </a:rPr>
              <a:t>Lowest risk of identity issues &amp; addiction problems</a:t>
            </a:r>
          </a:p>
          <a:p>
            <a:r>
              <a:rPr lang="en-GB" dirty="0">
                <a:latin typeface="Times New Roman" panose="02020603050405020304" pitchFamily="18" charset="0"/>
                <a:cs typeface="Times New Roman" panose="02020603050405020304" pitchFamily="18" charset="0"/>
              </a:rPr>
              <a:t>Insecure attachment (38%) – lack of </a:t>
            </a:r>
            <a:r>
              <a:rPr lang="en-GB" dirty="0" err="1">
                <a:latin typeface="Times New Roman" panose="02020603050405020304" pitchFamily="18" charset="0"/>
                <a:cs typeface="Times New Roman" panose="02020603050405020304" pitchFamily="18" charset="0"/>
              </a:rPr>
              <a:t>attunement</a:t>
            </a:r>
            <a:r>
              <a:rPr lang="en-GB" dirty="0">
                <a:latin typeface="Times New Roman" panose="02020603050405020304" pitchFamily="18" charset="0"/>
                <a:cs typeface="Times New Roman" panose="02020603050405020304" pitchFamily="18" charset="0"/>
              </a:rPr>
              <a:t>:</a:t>
            </a:r>
          </a:p>
          <a:p>
            <a:pPr lvl="1"/>
            <a:r>
              <a:rPr lang="en-GB" dirty="0">
                <a:latin typeface="Times New Roman" panose="02020603050405020304" pitchFamily="18" charset="0"/>
                <a:cs typeface="Times New Roman" panose="02020603050405020304" pitchFamily="18" charset="0"/>
              </a:rPr>
              <a:t>Higher risk of identity issues &amp; addiction problems</a:t>
            </a:r>
          </a:p>
          <a:p>
            <a:pPr lvl="1"/>
            <a:r>
              <a:rPr lang="en-GB" dirty="0">
                <a:latin typeface="Times New Roman" panose="02020603050405020304" pitchFamily="18" charset="0"/>
                <a:cs typeface="Times New Roman" panose="02020603050405020304" pitchFamily="18" charset="0"/>
              </a:rPr>
              <a:t>3 types of insecure attachment:</a:t>
            </a:r>
          </a:p>
          <a:p>
            <a:pPr lvl="2"/>
            <a:r>
              <a:rPr lang="en-GB" dirty="0">
                <a:latin typeface="Times New Roman" panose="02020603050405020304" pitchFamily="18" charset="0"/>
                <a:cs typeface="Times New Roman" panose="02020603050405020304" pitchFamily="18" charset="0"/>
              </a:rPr>
              <a:t>Avoidant attachment (15%)</a:t>
            </a:r>
          </a:p>
          <a:p>
            <a:pPr lvl="2"/>
            <a:r>
              <a:rPr lang="en-GB" dirty="0">
                <a:latin typeface="Times New Roman" panose="02020603050405020304" pitchFamily="18" charset="0"/>
                <a:cs typeface="Times New Roman" panose="02020603050405020304" pitchFamily="18" charset="0"/>
              </a:rPr>
              <a:t>Anxious or ambivalent attachment (9%)</a:t>
            </a:r>
          </a:p>
          <a:p>
            <a:pPr lvl="2"/>
            <a:r>
              <a:rPr lang="en-GB" dirty="0">
                <a:latin typeface="Times New Roman" panose="02020603050405020304" pitchFamily="18" charset="0"/>
                <a:cs typeface="Times New Roman" panose="02020603050405020304" pitchFamily="18" charset="0"/>
              </a:rPr>
              <a:t>Disorganised attachment (15%)</a:t>
            </a:r>
          </a:p>
        </p:txBody>
      </p:sp>
    </p:spTree>
    <p:extLst>
      <p:ext uri="{BB962C8B-B14F-4D97-AF65-F5344CB8AC3E}">
        <p14:creationId xmlns:p14="http://schemas.microsoft.com/office/powerpoint/2010/main" val="174192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3EEC-918E-B153-395C-47855D80B95E}"/>
              </a:ext>
            </a:extLst>
          </p:cNvPr>
          <p:cNvSpPr>
            <a:spLocks noGrp="1"/>
          </p:cNvSpPr>
          <p:nvPr>
            <p:ph type="title"/>
          </p:nvPr>
        </p:nvSpPr>
        <p:spPr/>
        <p:txBody>
          <a:bodyPr>
            <a:normAutofit/>
          </a:bodyPr>
          <a:lstStyle/>
          <a:p>
            <a:r>
              <a:rPr lang="en-GB" dirty="0">
                <a:latin typeface="Times New Roman" panose="02020603050405020304" pitchFamily="18" charset="0"/>
                <a:cs typeface="Times New Roman" panose="02020603050405020304" pitchFamily="18" charset="0"/>
              </a:rPr>
              <a:t>Attachment and Parental Responses</a:t>
            </a:r>
          </a:p>
        </p:txBody>
      </p:sp>
      <p:sp>
        <p:nvSpPr>
          <p:cNvPr id="3" name="Content Placeholder 2">
            <a:extLst>
              <a:ext uri="{FF2B5EF4-FFF2-40B4-BE49-F238E27FC236}">
                <a16:creationId xmlns:a16="http://schemas.microsoft.com/office/drawing/2014/main" id="{76FF11E8-4CE5-454F-DA0E-B7E3B6B64617}"/>
              </a:ext>
            </a:extLst>
          </p:cNvPr>
          <p:cNvSpPr>
            <a:spLocks noGrp="1"/>
          </p:cNvSpPr>
          <p:nvPr>
            <p:ph idx="1"/>
          </p:nvPr>
        </p:nvSpPr>
        <p:spPr>
          <a:xfrm>
            <a:off x="313184" y="1484784"/>
            <a:ext cx="8435280" cy="5213176"/>
          </a:xfrm>
        </p:spPr>
        <p:txBody>
          <a:bodyPr>
            <a:normAutofit fontScale="92500"/>
          </a:bodyPr>
          <a:lstStyle/>
          <a:p>
            <a:r>
              <a:rPr lang="en-GB" dirty="0">
                <a:latin typeface="Times New Roman" panose="02020603050405020304" pitchFamily="18" charset="0"/>
                <a:cs typeface="Times New Roman" panose="02020603050405020304" pitchFamily="18" charset="0"/>
              </a:rPr>
              <a:t>Avoidant Attachment (15%): </a:t>
            </a:r>
          </a:p>
          <a:p>
            <a:pPr lvl="1"/>
            <a:r>
              <a:rPr lang="en-GB" dirty="0">
                <a:latin typeface="Times New Roman" panose="02020603050405020304" pitchFamily="18" charset="0"/>
                <a:cs typeface="Times New Roman" panose="02020603050405020304" pitchFamily="18" charset="0"/>
              </a:rPr>
              <a:t>Parent either does not respond positively to the baby’s emotions/ behaviour or is rejecting of the baby’s needs</a:t>
            </a:r>
          </a:p>
          <a:p>
            <a:r>
              <a:rPr lang="en-GB" dirty="0">
                <a:latin typeface="Times New Roman" panose="02020603050405020304" pitchFamily="18" charset="0"/>
                <a:cs typeface="Times New Roman" panose="02020603050405020304" pitchFamily="18" charset="0"/>
              </a:rPr>
              <a:t>Anxious (Ambivalent) Attachment (9%):</a:t>
            </a:r>
          </a:p>
          <a:p>
            <a:pPr lvl="1"/>
            <a:r>
              <a:rPr lang="en-GB" dirty="0">
                <a:latin typeface="Times New Roman" panose="02020603050405020304" pitchFamily="18" charset="0"/>
                <a:cs typeface="Times New Roman" panose="02020603050405020304" pitchFamily="18" charset="0"/>
              </a:rPr>
              <a:t>Parent responds inconsistent to the baby’s emotions/ behaviour (sometimes responds, sometimes doesn’t)</a:t>
            </a:r>
          </a:p>
          <a:p>
            <a:r>
              <a:rPr lang="en-GB" dirty="0">
                <a:latin typeface="Times New Roman" panose="02020603050405020304" pitchFamily="18" charset="0"/>
                <a:cs typeface="Times New Roman" panose="02020603050405020304" pitchFamily="18" charset="0"/>
              </a:rPr>
              <a:t>Disorganised Attachment (15%):</a:t>
            </a:r>
          </a:p>
          <a:p>
            <a:pPr lvl="1"/>
            <a:r>
              <a:rPr lang="en-GB" dirty="0">
                <a:latin typeface="Times New Roman" panose="02020603050405020304" pitchFamily="18" charset="0"/>
                <a:cs typeface="Times New Roman" panose="02020603050405020304" pitchFamily="18" charset="0"/>
              </a:rPr>
              <a:t>Parent is source of distress/trauma to the child, as they are inconsistent and at times threatening to the child. Commoner if economic and family instability is present. It can pass down the generations from parent to child</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095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84"/>
            <a:ext cx="9108504" cy="1143000"/>
          </a:xfrm>
        </p:spPr>
        <p:txBody>
          <a:bodyPr>
            <a:noAutofit/>
          </a:bodyPr>
          <a:lstStyle/>
          <a:p>
            <a:r>
              <a:rPr lang="en-GB" sz="4000" dirty="0">
                <a:latin typeface="Times New Roman" panose="02020603050405020304" pitchFamily="18" charset="0"/>
                <a:cs typeface="Times New Roman" panose="02020603050405020304" pitchFamily="18" charset="0"/>
              </a:rPr>
              <a:t>Little Relationship Between Attachment Style and Socio-Economic Status (SES)</a:t>
            </a:r>
          </a:p>
        </p:txBody>
      </p:sp>
      <p:sp>
        <p:nvSpPr>
          <p:cNvPr id="3" name="Content Placeholder 2"/>
          <p:cNvSpPr>
            <a:spLocks noGrp="1"/>
          </p:cNvSpPr>
          <p:nvPr>
            <p:ph idx="1"/>
          </p:nvPr>
        </p:nvSpPr>
        <p:spPr>
          <a:xfrm>
            <a:off x="529208" y="1700808"/>
            <a:ext cx="8075240" cy="4968552"/>
          </a:xfrm>
        </p:spPr>
        <p:txBody>
          <a:bodyPr>
            <a:normAutofit/>
          </a:bodyPr>
          <a:lstStyle/>
          <a:p>
            <a:r>
              <a:rPr lang="en-GB" sz="3600" dirty="0">
                <a:latin typeface="Times New Roman" panose="02020603050405020304" pitchFamily="18" charset="0"/>
                <a:cs typeface="Times New Roman" panose="02020603050405020304" pitchFamily="18" charset="0"/>
              </a:rPr>
              <a:t>No general relationship:</a:t>
            </a:r>
          </a:p>
          <a:p>
            <a:pPr lvl="1"/>
            <a:r>
              <a:rPr lang="en-GB" sz="3200" dirty="0">
                <a:latin typeface="Times New Roman" panose="02020603050405020304" pitchFamily="18" charset="0"/>
                <a:cs typeface="Times New Roman" panose="02020603050405020304" pitchFamily="18" charset="0"/>
              </a:rPr>
              <a:t>i.e. ‘nice’ middle class people have all types of attachment to their babies</a:t>
            </a:r>
          </a:p>
          <a:p>
            <a:pPr lvl="1"/>
            <a:r>
              <a:rPr lang="en-GB" sz="3200" dirty="0">
                <a:latin typeface="Times New Roman" panose="02020603050405020304" pitchFamily="18" charset="0"/>
                <a:cs typeface="Times New Roman" panose="02020603050405020304" pitchFamily="18" charset="0"/>
              </a:rPr>
              <a:t>However disorganised attachment is more common in the lower SES group, and is associated with higher financial &amp; relationship stress</a:t>
            </a:r>
          </a:p>
          <a:p>
            <a:r>
              <a:rPr lang="en-GB" sz="3600" dirty="0">
                <a:latin typeface="Times New Roman" panose="02020603050405020304" pitchFamily="18" charset="0"/>
                <a:cs typeface="Times New Roman" panose="02020603050405020304" pitchFamily="18" charset="0"/>
              </a:rPr>
              <a:t>Also, no relationship to baby’s gender and the baby's basic temperament</a:t>
            </a:r>
          </a:p>
        </p:txBody>
      </p:sp>
    </p:spTree>
    <p:extLst>
      <p:ext uri="{BB962C8B-B14F-4D97-AF65-F5344CB8AC3E}">
        <p14:creationId xmlns:p14="http://schemas.microsoft.com/office/powerpoint/2010/main" val="259839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CF79-A550-B521-1B95-1E6253D016C5}"/>
              </a:ext>
            </a:extLst>
          </p:cNvPr>
          <p:cNvSpPr>
            <a:spLocks noGrp="1"/>
          </p:cNvSpPr>
          <p:nvPr>
            <p:ph type="title"/>
          </p:nvPr>
        </p:nvSpPr>
        <p:spPr>
          <a:xfrm>
            <a:off x="685800" y="277005"/>
            <a:ext cx="7772400" cy="1143000"/>
          </a:xfrm>
        </p:spPr>
        <p:txBody>
          <a:bodyPr/>
          <a:lstStyle/>
          <a:p>
            <a:endParaRPr lang="en-GB" dirty="0"/>
          </a:p>
        </p:txBody>
      </p:sp>
      <p:pic>
        <p:nvPicPr>
          <p:cNvPr id="4" name="Picture 3" descr="A close-up of a paper&#10;&#10;AI-generated content may be incorrect.">
            <a:extLst>
              <a:ext uri="{FF2B5EF4-FFF2-40B4-BE49-F238E27FC236}">
                <a16:creationId xmlns:a16="http://schemas.microsoft.com/office/drawing/2014/main" id="{FAE3C315-AD25-75FA-8D71-BE3F160F4EF0}"/>
              </a:ext>
            </a:extLst>
          </p:cNvPr>
          <p:cNvPicPr>
            <a:picLocks noChangeAspect="1"/>
          </p:cNvPicPr>
          <p:nvPr/>
        </p:nvPicPr>
        <p:blipFill>
          <a:blip r:embed="rId2">
            <a:extLst>
              <a:ext uri="{28A0092B-C50C-407E-A947-70E740481C1C}">
                <a14:useLocalDpi xmlns:a14="http://schemas.microsoft.com/office/drawing/2010/main" val="0"/>
              </a:ext>
            </a:extLst>
          </a:blip>
          <a:srcRect l="3570" t="22608" r="14478" b="12082"/>
          <a:stretch>
            <a:fillRect/>
          </a:stretch>
        </p:blipFill>
        <p:spPr>
          <a:xfrm>
            <a:off x="0" y="548680"/>
            <a:ext cx="9144000" cy="5465379"/>
          </a:xfrm>
          <a:prstGeom prst="rect">
            <a:avLst/>
          </a:prstGeom>
        </p:spPr>
      </p:pic>
      <p:sp>
        <p:nvSpPr>
          <p:cNvPr id="5" name="TextBox 4">
            <a:extLst>
              <a:ext uri="{FF2B5EF4-FFF2-40B4-BE49-F238E27FC236}">
                <a16:creationId xmlns:a16="http://schemas.microsoft.com/office/drawing/2014/main" id="{C58C02BE-CED8-DECE-78D8-DB4EC5C9CAB0}"/>
              </a:ext>
            </a:extLst>
          </p:cNvPr>
          <p:cNvSpPr txBox="1"/>
          <p:nvPr/>
        </p:nvSpPr>
        <p:spPr>
          <a:xfrm>
            <a:off x="0" y="6505599"/>
            <a:ext cx="9144000" cy="276999"/>
          </a:xfrm>
          <a:prstGeom prst="rect">
            <a:avLst/>
          </a:prstGeom>
          <a:noFill/>
        </p:spPr>
        <p:txBody>
          <a:bodyPr wrap="square" rtlCol="0">
            <a:spAutoFit/>
          </a:bodyPr>
          <a:lstStyle/>
          <a:p>
            <a:pPr algn="r"/>
            <a:r>
              <a:rPr lang="en-GB" sz="1200" dirty="0"/>
              <a:t>Image from ‘Side effects of GLP-1 receptor agonists’ (editorial), Manne-Goehler and Franco. BMJ </a:t>
            </a:r>
            <a:r>
              <a:rPr lang="en-GB" sz="1200" dirty="0" err="1"/>
              <a:t>2025;390:r1606</a:t>
            </a:r>
            <a:r>
              <a:rPr lang="en-GB" sz="1200" dirty="0"/>
              <a:t> on p. 125 print version</a:t>
            </a:r>
          </a:p>
        </p:txBody>
      </p:sp>
    </p:spTree>
    <p:extLst>
      <p:ext uri="{BB962C8B-B14F-4D97-AF65-F5344CB8AC3E}">
        <p14:creationId xmlns:p14="http://schemas.microsoft.com/office/powerpoint/2010/main" val="1306337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15% Avoidant Attachment</a:t>
            </a:r>
          </a:p>
        </p:txBody>
      </p:sp>
      <p:sp>
        <p:nvSpPr>
          <p:cNvPr id="3" name="Content Placeholder 2"/>
          <p:cNvSpPr>
            <a:spLocks noGrp="1"/>
          </p:cNvSpPr>
          <p:nvPr>
            <p:ph idx="1"/>
          </p:nvPr>
        </p:nvSpPr>
        <p:spPr>
          <a:xfrm>
            <a:off x="323528" y="1412776"/>
            <a:ext cx="8568952" cy="5445224"/>
          </a:xfrm>
        </p:spPr>
        <p:txBody>
          <a:bodyPr>
            <a:normAutofit lnSpcReduction="10000"/>
          </a:bodyPr>
          <a:lstStyle/>
          <a:p>
            <a:r>
              <a:rPr lang="en-GB" dirty="0">
                <a:latin typeface="Times New Roman" panose="02020603050405020304" pitchFamily="18" charset="0"/>
                <a:cs typeface="Times New Roman" panose="02020603050405020304" pitchFamily="18" charset="0"/>
              </a:rPr>
              <a:t>Parent does not respond positively to the baby’s emotions/ behaviour and doesn’t respond or is rejecting of the baby’s needs:</a:t>
            </a:r>
          </a:p>
          <a:p>
            <a:pPr lvl="1"/>
            <a:r>
              <a:rPr lang="en-GB" dirty="0">
                <a:latin typeface="Times New Roman" panose="02020603050405020304" pitchFamily="18" charset="0"/>
                <a:cs typeface="Times New Roman" panose="02020603050405020304" pitchFamily="18" charset="0"/>
              </a:rPr>
              <a:t>Baby inhibits own expressions of distress or anger to avoid driving parent further away</a:t>
            </a:r>
          </a:p>
          <a:p>
            <a:pPr lvl="1"/>
            <a:r>
              <a:rPr lang="en-GB" dirty="0">
                <a:latin typeface="Times New Roman" panose="02020603050405020304" pitchFamily="18" charset="0"/>
                <a:cs typeface="Times New Roman" panose="02020603050405020304" pitchFamily="18" charset="0"/>
              </a:rPr>
              <a:t>Baby looks like nothing bothers them, but have high physiological arousal, i.e. they are hiding it</a:t>
            </a:r>
          </a:p>
          <a:p>
            <a:pPr lvl="1"/>
            <a:r>
              <a:rPr lang="en-GB" dirty="0">
                <a:latin typeface="Times New Roman" panose="02020603050405020304" pitchFamily="18" charset="0"/>
                <a:cs typeface="Times New Roman" panose="02020603050405020304" pitchFamily="18" charset="0"/>
              </a:rPr>
              <a:t>Children develop strategies to control emotional arousal: use drugs/ alcohol, food, exercise, sex etc.</a:t>
            </a:r>
          </a:p>
          <a:p>
            <a:pPr lvl="1"/>
            <a:r>
              <a:rPr lang="en-GB" dirty="0">
                <a:latin typeface="Times New Roman" panose="02020603050405020304" pitchFamily="18" charset="0"/>
                <a:cs typeface="Times New Roman" panose="02020603050405020304" pitchFamily="18" charset="0"/>
              </a:rPr>
              <a:t>Adults tend to psychological avoidance/minimising. Difficulty expressing emotions, value thoughts over emotions, mistrust and anxious in relationships</a:t>
            </a:r>
          </a:p>
          <a:p>
            <a:pPr lvl="1"/>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44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dirty="0">
                <a:latin typeface="Times New Roman" panose="02020603050405020304" pitchFamily="18" charset="0"/>
                <a:cs typeface="Times New Roman" panose="02020603050405020304" pitchFamily="18" charset="0"/>
              </a:rPr>
              <a:t>9% Anxious (Ambivalent) Attachment</a:t>
            </a:r>
          </a:p>
        </p:txBody>
      </p:sp>
      <p:sp>
        <p:nvSpPr>
          <p:cNvPr id="3" name="Content Placeholder 2"/>
          <p:cNvSpPr>
            <a:spLocks noGrp="1"/>
          </p:cNvSpPr>
          <p:nvPr>
            <p:ph idx="1"/>
          </p:nvPr>
        </p:nvSpPr>
        <p:spPr>
          <a:xfrm>
            <a:off x="251520" y="1340768"/>
            <a:ext cx="8640960" cy="5400600"/>
          </a:xfrm>
        </p:spPr>
        <p:txBody>
          <a:bodyPr>
            <a:normAutofit/>
          </a:bodyPr>
          <a:lstStyle/>
          <a:p>
            <a:r>
              <a:rPr lang="en-GB" dirty="0">
                <a:latin typeface="Times New Roman" panose="02020603050405020304" pitchFamily="18" charset="0"/>
                <a:cs typeface="Times New Roman" panose="02020603050405020304" pitchFamily="18" charset="0"/>
              </a:rPr>
              <a:t>Parent is inconsistent in responding to the baby’s emotions/ behaviour and sometimes responds to them and sometimes doesn’t:</a:t>
            </a:r>
          </a:p>
          <a:p>
            <a:pPr lvl="1"/>
            <a:r>
              <a:rPr lang="en-GB" dirty="0">
                <a:latin typeface="Times New Roman" panose="02020603050405020304" pitchFamily="18" charset="0"/>
                <a:cs typeface="Times New Roman" panose="02020603050405020304" pitchFamily="18" charset="0"/>
              </a:rPr>
              <a:t>Baby ups the anti to get parent’s attention, by being demanding/noisy/clingy and being hard to soothe</a:t>
            </a:r>
          </a:p>
          <a:p>
            <a:pPr lvl="1"/>
            <a:r>
              <a:rPr lang="en-GB" dirty="0">
                <a:latin typeface="Times New Roman" panose="02020603050405020304" pitchFamily="18" charset="0"/>
                <a:cs typeface="Times New Roman" panose="02020603050405020304" pitchFamily="18" charset="0"/>
              </a:rPr>
              <a:t>Develop strategies to avoid personal responsibility, exonerate self and blame others. Want others to change not themselves, so slow learners. Poor decision making leads to drugs/ alcohol use etc.</a:t>
            </a:r>
          </a:p>
          <a:p>
            <a:pPr lvl="1"/>
            <a:r>
              <a:rPr lang="en-GB" dirty="0">
                <a:latin typeface="Times New Roman" panose="02020603050405020304" pitchFamily="18" charset="0"/>
                <a:cs typeface="Times New Roman" panose="02020603050405020304" pitchFamily="18" charset="0"/>
              </a:rPr>
              <a:t>Enmeshed style of relating – seek closeness but also push away, mistrust/ anxious in relationships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07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a:latin typeface="Times New Roman" panose="02020603050405020304" pitchFamily="18" charset="0"/>
                <a:cs typeface="Times New Roman" panose="02020603050405020304" pitchFamily="18" charset="0"/>
              </a:rPr>
              <a:t>15% Disorganised Attachment</a:t>
            </a:r>
          </a:p>
        </p:txBody>
      </p:sp>
      <p:sp>
        <p:nvSpPr>
          <p:cNvPr id="3" name="Content Placeholder 2"/>
          <p:cNvSpPr>
            <a:spLocks noGrp="1"/>
          </p:cNvSpPr>
          <p:nvPr>
            <p:ph idx="1"/>
          </p:nvPr>
        </p:nvSpPr>
        <p:spPr>
          <a:xfrm>
            <a:off x="169333" y="1268760"/>
            <a:ext cx="8723147" cy="5544616"/>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Parent is source of distress/trauma to the child, as they are inconsistent and at times threatening to the child (too preoccupied with own issues/trauma or don’t know how to be an adult &amp; want child to comfort them). Commoner if economic and family instability:</a:t>
            </a:r>
          </a:p>
          <a:p>
            <a:pPr lvl="1"/>
            <a:r>
              <a:rPr lang="en-GB" dirty="0">
                <a:latin typeface="Times New Roman" panose="02020603050405020304" pitchFamily="18" charset="0"/>
                <a:cs typeface="Times New Roman" panose="02020603050405020304" pitchFamily="18" charset="0"/>
              </a:rPr>
              <a:t>Baby can’t figure out a strategy to engage with the parent and can’t find a strategy that works consistently for them</a:t>
            </a:r>
          </a:p>
          <a:p>
            <a:pPr lvl="1"/>
            <a:r>
              <a:rPr lang="en-GB" dirty="0">
                <a:latin typeface="Times New Roman" panose="02020603050405020304" pitchFamily="18" charset="0"/>
                <a:cs typeface="Times New Roman" panose="02020603050405020304" pitchFamily="18" charset="0"/>
              </a:rPr>
              <a:t>Baby lacks internal sense of safety &amp; can’t discern between dangerous and safe situations/ people</a:t>
            </a:r>
          </a:p>
          <a:p>
            <a:pPr lvl="1"/>
            <a:r>
              <a:rPr lang="en-GB" dirty="0">
                <a:latin typeface="Times New Roman" panose="02020603050405020304" pitchFamily="18" charset="0"/>
                <a:cs typeface="Times New Roman" panose="02020603050405020304" pitchFamily="18" charset="0"/>
              </a:rPr>
              <a:t>As children/adults often get (re-)traumatised, DV/rape etc.</a:t>
            </a:r>
          </a:p>
          <a:p>
            <a:pPr lvl="1"/>
            <a:r>
              <a:rPr lang="en-GB" dirty="0">
                <a:latin typeface="Times New Roman" panose="02020603050405020304" pitchFamily="18" charset="0"/>
                <a:cs typeface="Times New Roman" panose="02020603050405020304" pitchFamily="18" charset="0"/>
              </a:rPr>
              <a:t>Difficult to distinguish effects of trauma and disorganised attachment, and don’t feel good enough</a:t>
            </a:r>
          </a:p>
          <a:p>
            <a:pPr lvl="1"/>
            <a:r>
              <a:rPr lang="en-GB" dirty="0">
                <a:latin typeface="Times New Roman" panose="02020603050405020304" pitchFamily="18" charset="0"/>
                <a:cs typeface="Times New Roman" panose="02020603050405020304" pitchFamily="18" charset="0"/>
              </a:rPr>
              <a:t>Have chaotic/unhealthy relationships with people/things. Drug/alcohol use is an expression of chaos in life</a:t>
            </a:r>
          </a:p>
        </p:txBody>
      </p:sp>
    </p:spTree>
    <p:extLst>
      <p:ext uri="{BB962C8B-B14F-4D97-AF65-F5344CB8AC3E}">
        <p14:creationId xmlns:p14="http://schemas.microsoft.com/office/powerpoint/2010/main" val="3640652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74638"/>
            <a:ext cx="8435280" cy="1143000"/>
          </a:xfrm>
        </p:spPr>
        <p:txBody>
          <a:bodyPr>
            <a:normAutofit fontScale="90000"/>
          </a:bodyPr>
          <a:lstStyle/>
          <a:p>
            <a:r>
              <a:rPr lang="en-GB" dirty="0">
                <a:latin typeface="Times New Roman" panose="02020603050405020304" pitchFamily="18" charset="0"/>
                <a:cs typeface="Times New Roman" panose="02020603050405020304" pitchFamily="18" charset="0"/>
              </a:rPr>
              <a:t>Disorganised Attachment is an Indicator of how Issues in Our Society</a:t>
            </a:r>
          </a:p>
        </p:txBody>
      </p:sp>
      <p:sp>
        <p:nvSpPr>
          <p:cNvPr id="3" name="Content Placeholder 2"/>
          <p:cNvSpPr>
            <a:spLocks noGrp="1"/>
          </p:cNvSpPr>
          <p:nvPr>
            <p:ph idx="1"/>
          </p:nvPr>
        </p:nvSpPr>
        <p:spPr>
          <a:xfrm>
            <a:off x="323528" y="1600200"/>
            <a:ext cx="8496944" cy="5257800"/>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Disorganised attachment is found in a massive 15% of babies (avoidant &amp; anxious attachment in another 24% is bad too)</a:t>
            </a:r>
          </a:p>
          <a:p>
            <a:r>
              <a:rPr lang="en-GB" dirty="0">
                <a:latin typeface="Times New Roman" panose="02020603050405020304" pitchFamily="18" charset="0"/>
                <a:cs typeface="Times New Roman" panose="02020603050405020304" pitchFamily="18" charset="0"/>
              </a:rPr>
              <a:t>Disorganised attachment results in:</a:t>
            </a:r>
          </a:p>
          <a:p>
            <a:pPr lvl="1"/>
            <a:r>
              <a:rPr lang="en-GB" dirty="0">
                <a:latin typeface="Times New Roman" panose="02020603050405020304" pitchFamily="18" charset="0"/>
                <a:cs typeface="Times New Roman" panose="02020603050405020304" pitchFamily="18" charset="0"/>
              </a:rPr>
              <a:t>A vulnerability to subsequent trauma (e.g. rape, DV), as they have not learnt to protect themselves </a:t>
            </a:r>
          </a:p>
          <a:p>
            <a:pPr lvl="1"/>
            <a:r>
              <a:rPr lang="en-GB" dirty="0">
                <a:latin typeface="Times New Roman" panose="02020603050405020304" pitchFamily="18" charset="0"/>
                <a:cs typeface="Times New Roman" panose="02020603050405020304" pitchFamily="18" charset="0"/>
              </a:rPr>
              <a:t>It passes down the generations, as one cause of disorganised attachment is a traumatised adult</a:t>
            </a:r>
          </a:p>
          <a:p>
            <a:pPr lvl="1"/>
            <a:r>
              <a:rPr lang="en-GB" dirty="0">
                <a:latin typeface="Times New Roman" panose="02020603050405020304" pitchFamily="18" charset="0"/>
                <a:cs typeface="Times New Roman" panose="02020603050405020304" pitchFamily="18" charset="0"/>
              </a:rPr>
              <a:t>In children &amp; adults, it is difficult to distinguish the effects of trauma from the underlying attachment</a:t>
            </a:r>
          </a:p>
          <a:p>
            <a:r>
              <a:rPr lang="en-GB" dirty="0">
                <a:latin typeface="Times New Roman" panose="02020603050405020304" pitchFamily="18" charset="0"/>
                <a:cs typeface="Times New Roman" panose="02020603050405020304" pitchFamily="18" charset="0"/>
              </a:rPr>
              <a:t>This group cost society a lot of money, as they are the ones requiring services/psychiatric help</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52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Overcoming Our Insecure Attachment</a:t>
            </a:r>
          </a:p>
        </p:txBody>
      </p:sp>
      <p:sp>
        <p:nvSpPr>
          <p:cNvPr id="3" name="Content Placeholder 2"/>
          <p:cNvSpPr>
            <a:spLocks noGrp="1"/>
          </p:cNvSpPr>
          <p:nvPr>
            <p:ph idx="1"/>
          </p:nvPr>
        </p:nvSpPr>
        <p:spPr>
          <a:xfrm>
            <a:off x="601216" y="1484784"/>
            <a:ext cx="8085584" cy="5256584"/>
          </a:xfrm>
        </p:spPr>
        <p:txBody>
          <a:bodyPr>
            <a:normAutofit lnSpcReduction="10000"/>
          </a:bodyPr>
          <a:lstStyle/>
          <a:p>
            <a:r>
              <a:rPr lang="en-GB" dirty="0">
                <a:latin typeface="Times New Roman" panose="02020603050405020304" pitchFamily="18" charset="0"/>
                <a:cs typeface="Times New Roman" panose="02020603050405020304" pitchFamily="18" charset="0"/>
              </a:rPr>
              <a:t>When people feel secure, they can grow:</a:t>
            </a:r>
          </a:p>
          <a:p>
            <a:pPr lvl="1"/>
            <a:r>
              <a:rPr lang="en-GB" dirty="0">
                <a:latin typeface="Times New Roman" panose="02020603050405020304" pitchFamily="18" charset="0"/>
                <a:cs typeface="Times New Roman" panose="02020603050405020304" pitchFamily="18" charset="0"/>
              </a:rPr>
              <a:t>In secure healthy intimate relationships</a:t>
            </a:r>
          </a:p>
          <a:p>
            <a:pPr lvl="1"/>
            <a:r>
              <a:rPr lang="en-GB" dirty="0">
                <a:latin typeface="Times New Roman" panose="02020603050405020304" pitchFamily="18" charset="0"/>
                <a:cs typeface="Times New Roman" panose="02020603050405020304" pitchFamily="18" charset="0"/>
              </a:rPr>
              <a:t>Healing through counselling etc.</a:t>
            </a:r>
          </a:p>
          <a:p>
            <a:r>
              <a:rPr lang="en-GB" dirty="0">
                <a:latin typeface="Times New Roman" panose="02020603050405020304" pitchFamily="18" charset="0"/>
                <a:cs typeface="Times New Roman" panose="02020603050405020304" pitchFamily="18" charset="0"/>
              </a:rPr>
              <a:t>We need to learn about appropriate boundaries in relationships, as these were not modelled to us</a:t>
            </a:r>
          </a:p>
          <a:p>
            <a:r>
              <a:rPr lang="en-GB" dirty="0">
                <a:latin typeface="Times New Roman" panose="02020603050405020304" pitchFamily="18" charset="0"/>
                <a:cs typeface="Times New Roman" panose="02020603050405020304" pitchFamily="18" charset="0"/>
              </a:rPr>
              <a:t>As parents, we can be taught how to attune to the baby, esp. avoidant &amp; anxious types</a:t>
            </a:r>
          </a:p>
          <a:p>
            <a:r>
              <a:rPr lang="en-GB" dirty="0">
                <a:latin typeface="Times New Roman" panose="02020603050405020304" pitchFamily="18" charset="0"/>
                <a:cs typeface="Times New Roman" panose="02020603050405020304" pitchFamily="18" charset="0"/>
              </a:rPr>
              <a:t>If have children, we can take a parenting course, so we don’t pass it on to our kids</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40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EAE0-06EC-C8F2-8514-485AF990A873}"/>
              </a:ext>
            </a:extLst>
          </p:cNvPr>
          <p:cNvSpPr>
            <a:spLocks noGrp="1"/>
          </p:cNvSpPr>
          <p:nvPr>
            <p:ph type="ctrTitle"/>
          </p:nvPr>
        </p:nvSpPr>
        <p:spPr>
          <a:xfrm>
            <a:off x="323528" y="2130425"/>
            <a:ext cx="8424936" cy="1470025"/>
          </a:xfrm>
        </p:spPr>
        <p:txBody>
          <a:bodyPr/>
          <a:lstStyle/>
          <a:p>
            <a:r>
              <a:rPr lang="en-GB" sz="6000" dirty="0"/>
              <a:t>Stress and Trauma Syndromes</a:t>
            </a:r>
            <a:br>
              <a:rPr lang="en-GB" dirty="0"/>
            </a:br>
            <a:r>
              <a:rPr lang="en-GB" altLang="en-US" dirty="0"/>
              <a:t>(from the psychiatric point of view)</a:t>
            </a:r>
            <a:endParaRPr lang="en-GB" dirty="0"/>
          </a:p>
        </p:txBody>
      </p:sp>
      <p:sp>
        <p:nvSpPr>
          <p:cNvPr id="3" name="Subtitle 2">
            <a:extLst>
              <a:ext uri="{FF2B5EF4-FFF2-40B4-BE49-F238E27FC236}">
                <a16:creationId xmlns:a16="http://schemas.microsoft.com/office/drawing/2014/main" id="{E0B603E6-3F75-27D1-3A2C-4E0524C28A4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4679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A99A-CD97-DADC-F8E5-96918D15C6CE}"/>
              </a:ext>
            </a:extLst>
          </p:cNvPr>
          <p:cNvSpPr>
            <a:spLocks noGrp="1"/>
          </p:cNvSpPr>
          <p:nvPr>
            <p:ph type="title"/>
          </p:nvPr>
        </p:nvSpPr>
        <p:spPr>
          <a:xfrm>
            <a:off x="685800" y="332656"/>
            <a:ext cx="7772400" cy="1143000"/>
          </a:xfrm>
        </p:spPr>
        <p:txBody>
          <a:bodyPr/>
          <a:lstStyle/>
          <a:p>
            <a:r>
              <a:rPr lang="en-GB" dirty="0"/>
              <a:t>Trauma - An Over Used Term</a:t>
            </a:r>
          </a:p>
        </p:txBody>
      </p:sp>
      <p:sp>
        <p:nvSpPr>
          <p:cNvPr id="3" name="Content Placeholder 2">
            <a:extLst>
              <a:ext uri="{FF2B5EF4-FFF2-40B4-BE49-F238E27FC236}">
                <a16:creationId xmlns:a16="http://schemas.microsoft.com/office/drawing/2014/main" id="{60CF0C37-73C7-F94F-61CD-48A4CB781E08}"/>
              </a:ext>
            </a:extLst>
          </p:cNvPr>
          <p:cNvSpPr>
            <a:spLocks noGrp="1"/>
          </p:cNvSpPr>
          <p:nvPr>
            <p:ph idx="1"/>
          </p:nvPr>
        </p:nvSpPr>
        <p:spPr>
          <a:xfrm>
            <a:off x="685800" y="1700808"/>
            <a:ext cx="7918648" cy="4896544"/>
          </a:xfrm>
        </p:spPr>
        <p:txBody>
          <a:bodyPr/>
          <a:lstStyle/>
          <a:p>
            <a:r>
              <a:rPr lang="en-GB" dirty="0"/>
              <a:t>Trauma has come to mean any unpleasant event or experience. One counsellor said even being loved too much was a trauma</a:t>
            </a:r>
          </a:p>
          <a:p>
            <a:r>
              <a:rPr lang="en-GB" dirty="0"/>
              <a:t>We all experience negative events in life (e.g. ACE’s), and most of the time they have no lasting physical or psychological impacts, i.e. trauma does not necessarily traumatise</a:t>
            </a:r>
          </a:p>
          <a:p>
            <a:r>
              <a:rPr lang="en-GB" dirty="0"/>
              <a:t>In psychiatry, we are traumatised when we have lasting psychological impacts</a:t>
            </a:r>
          </a:p>
          <a:p>
            <a:endParaRPr lang="en-GB" dirty="0"/>
          </a:p>
        </p:txBody>
      </p:sp>
    </p:spTree>
    <p:extLst>
      <p:ext uri="{BB962C8B-B14F-4D97-AF65-F5344CB8AC3E}">
        <p14:creationId xmlns:p14="http://schemas.microsoft.com/office/powerpoint/2010/main" val="550652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DAA9-4881-02E7-D6AA-3A93BAE436EC}"/>
              </a:ext>
            </a:extLst>
          </p:cNvPr>
          <p:cNvSpPr>
            <a:spLocks noGrp="1"/>
          </p:cNvSpPr>
          <p:nvPr>
            <p:ph type="title"/>
          </p:nvPr>
        </p:nvSpPr>
        <p:spPr>
          <a:xfrm>
            <a:off x="0" y="332656"/>
            <a:ext cx="9036496" cy="1143000"/>
          </a:xfrm>
        </p:spPr>
        <p:txBody>
          <a:bodyPr/>
          <a:lstStyle/>
          <a:p>
            <a:r>
              <a:rPr lang="en-GB" sz="4000" dirty="0"/>
              <a:t>What is a Traumatic Event in Psychiatry?</a:t>
            </a:r>
          </a:p>
        </p:txBody>
      </p:sp>
      <p:sp>
        <p:nvSpPr>
          <p:cNvPr id="3" name="Content Placeholder 2">
            <a:extLst>
              <a:ext uri="{FF2B5EF4-FFF2-40B4-BE49-F238E27FC236}">
                <a16:creationId xmlns:a16="http://schemas.microsoft.com/office/drawing/2014/main" id="{E049BA69-E24B-C5C3-7BDE-7855F441A1E6}"/>
              </a:ext>
            </a:extLst>
          </p:cNvPr>
          <p:cNvSpPr>
            <a:spLocks noGrp="1"/>
          </p:cNvSpPr>
          <p:nvPr>
            <p:ph idx="1"/>
          </p:nvPr>
        </p:nvSpPr>
        <p:spPr>
          <a:xfrm>
            <a:off x="685800" y="1628800"/>
            <a:ext cx="7772400" cy="5184576"/>
          </a:xfrm>
        </p:spPr>
        <p:txBody>
          <a:bodyPr/>
          <a:lstStyle/>
          <a:p>
            <a:r>
              <a:rPr lang="en-GB" dirty="0"/>
              <a:t>Traumatic events are defined as experiences that put either the person or someone close to them at risk of actual or threatened death, serious injury or sexual violence</a:t>
            </a:r>
          </a:p>
          <a:p>
            <a:r>
              <a:rPr lang="en-GB" dirty="0"/>
              <a:t>These can include:</a:t>
            </a:r>
          </a:p>
          <a:p>
            <a:pPr lvl="1"/>
            <a:r>
              <a:rPr lang="en-GB" dirty="0"/>
              <a:t>Road accidents</a:t>
            </a:r>
          </a:p>
          <a:p>
            <a:pPr lvl="1"/>
            <a:r>
              <a:rPr lang="en-GB" dirty="0"/>
              <a:t>Violence/abuse</a:t>
            </a:r>
          </a:p>
          <a:p>
            <a:pPr lvl="1"/>
            <a:r>
              <a:rPr lang="en-GB" dirty="0"/>
              <a:t>Natural disasters</a:t>
            </a:r>
          </a:p>
          <a:p>
            <a:pPr lvl="1"/>
            <a:r>
              <a:rPr lang="en-GB" dirty="0"/>
              <a:t>Serious illnesses</a:t>
            </a:r>
          </a:p>
        </p:txBody>
      </p:sp>
    </p:spTree>
    <p:extLst>
      <p:ext uri="{BB962C8B-B14F-4D97-AF65-F5344CB8AC3E}">
        <p14:creationId xmlns:p14="http://schemas.microsoft.com/office/powerpoint/2010/main" val="3494012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3E02-D53E-9FC4-6518-E90C6ECA61CB}"/>
              </a:ext>
            </a:extLst>
          </p:cNvPr>
          <p:cNvSpPr>
            <a:spLocks noGrp="1"/>
          </p:cNvSpPr>
          <p:nvPr>
            <p:ph type="title"/>
          </p:nvPr>
        </p:nvSpPr>
        <p:spPr>
          <a:xfrm>
            <a:off x="685800" y="404664"/>
            <a:ext cx="7772400" cy="1143000"/>
          </a:xfrm>
        </p:spPr>
        <p:txBody>
          <a:bodyPr/>
          <a:lstStyle/>
          <a:p>
            <a:r>
              <a:rPr lang="en-GB" dirty="0"/>
              <a:t>Why do Some People Get Traumatised and Others Not?</a:t>
            </a:r>
          </a:p>
        </p:txBody>
      </p:sp>
      <p:sp>
        <p:nvSpPr>
          <p:cNvPr id="3" name="Content Placeholder 2">
            <a:extLst>
              <a:ext uri="{FF2B5EF4-FFF2-40B4-BE49-F238E27FC236}">
                <a16:creationId xmlns:a16="http://schemas.microsoft.com/office/drawing/2014/main" id="{1A961392-4309-9FEC-9FC7-685028748121}"/>
              </a:ext>
            </a:extLst>
          </p:cNvPr>
          <p:cNvSpPr>
            <a:spLocks noGrp="1"/>
          </p:cNvSpPr>
          <p:nvPr>
            <p:ph idx="1"/>
          </p:nvPr>
        </p:nvSpPr>
        <p:spPr>
          <a:xfrm>
            <a:off x="395536" y="1844824"/>
            <a:ext cx="8496944" cy="4114800"/>
          </a:xfrm>
        </p:spPr>
        <p:txBody>
          <a:bodyPr/>
          <a:lstStyle/>
          <a:p>
            <a:r>
              <a:rPr lang="en-GB" sz="3000" dirty="0"/>
              <a:t>The severity of the threat or injury</a:t>
            </a:r>
          </a:p>
          <a:p>
            <a:r>
              <a:rPr lang="en-GB" sz="3000" dirty="0"/>
              <a:t>An incident is only traumatic if it is not properly processed, leading to persistent issues, and the strongest predictor is previous trauma</a:t>
            </a:r>
          </a:p>
          <a:p>
            <a:r>
              <a:rPr lang="en-GB" sz="3000" dirty="0"/>
              <a:t>Unresolved trauma causes many mental health problems more commonly than it causes PTSD, e.g. sleep, anxiety, depression, substance use</a:t>
            </a:r>
          </a:p>
          <a:p>
            <a:r>
              <a:rPr lang="en-GB" sz="3000" dirty="0"/>
              <a:t>Unresolved trauma contributes to many physical health problems, e.g. obesity, heart disease, and autoimmune conditions</a:t>
            </a:r>
          </a:p>
        </p:txBody>
      </p:sp>
    </p:spTree>
    <p:extLst>
      <p:ext uri="{BB962C8B-B14F-4D97-AF65-F5344CB8AC3E}">
        <p14:creationId xmlns:p14="http://schemas.microsoft.com/office/powerpoint/2010/main" val="86985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1EBE-B0E4-8E79-73E2-8D0FC49D8E60}"/>
              </a:ext>
            </a:extLst>
          </p:cNvPr>
          <p:cNvSpPr>
            <a:spLocks noGrp="1"/>
          </p:cNvSpPr>
          <p:nvPr>
            <p:ph type="title"/>
          </p:nvPr>
        </p:nvSpPr>
        <p:spPr>
          <a:xfrm>
            <a:off x="685800" y="485800"/>
            <a:ext cx="7772400" cy="1143000"/>
          </a:xfrm>
        </p:spPr>
        <p:txBody>
          <a:bodyPr/>
          <a:lstStyle/>
          <a:p>
            <a:r>
              <a:rPr lang="en-GB" dirty="0"/>
              <a:t>Effects of Potentially Traumatic Events on Mental Health</a:t>
            </a:r>
          </a:p>
        </p:txBody>
      </p:sp>
      <p:sp>
        <p:nvSpPr>
          <p:cNvPr id="3" name="Content Placeholder 2">
            <a:extLst>
              <a:ext uri="{FF2B5EF4-FFF2-40B4-BE49-F238E27FC236}">
                <a16:creationId xmlns:a16="http://schemas.microsoft.com/office/drawing/2014/main" id="{F33E250C-5B45-BEC1-D955-77D9E913F096}"/>
              </a:ext>
            </a:extLst>
          </p:cNvPr>
          <p:cNvSpPr>
            <a:spLocks noGrp="1"/>
          </p:cNvSpPr>
          <p:nvPr>
            <p:ph idx="1"/>
          </p:nvPr>
        </p:nvSpPr>
        <p:spPr>
          <a:xfrm>
            <a:off x="827584" y="1988840"/>
            <a:ext cx="7846640" cy="4680520"/>
          </a:xfrm>
        </p:spPr>
        <p:txBody>
          <a:bodyPr/>
          <a:lstStyle/>
          <a:p>
            <a:r>
              <a:rPr lang="en-GB" sz="2800" dirty="0"/>
              <a:t>No lasting mental health effects</a:t>
            </a:r>
          </a:p>
          <a:p>
            <a:r>
              <a:rPr lang="en-GB" sz="2800" dirty="0"/>
              <a:t>Substance use</a:t>
            </a:r>
          </a:p>
          <a:p>
            <a:r>
              <a:rPr lang="en-GB" sz="2800" dirty="0"/>
              <a:t>Sleep disturbance</a:t>
            </a:r>
          </a:p>
          <a:p>
            <a:r>
              <a:rPr lang="en-GB" sz="2800" dirty="0"/>
              <a:t>Anxiety and depression</a:t>
            </a:r>
          </a:p>
          <a:p>
            <a:r>
              <a:rPr lang="en-GB" sz="2800" dirty="0"/>
              <a:t>Dissociative disorders</a:t>
            </a:r>
          </a:p>
          <a:p>
            <a:r>
              <a:rPr lang="en-GB" sz="2800" dirty="0"/>
              <a:t>Other trauma and/or stressor related disorders:</a:t>
            </a:r>
          </a:p>
          <a:p>
            <a:pPr lvl="1"/>
            <a:r>
              <a:rPr lang="en-GB" sz="2400" dirty="0"/>
              <a:t>Acute stress disorder and Adjustment disorder</a:t>
            </a:r>
          </a:p>
          <a:p>
            <a:pPr lvl="1"/>
            <a:r>
              <a:rPr lang="en-GB" sz="2400" dirty="0"/>
              <a:t>Bereavement related disorder</a:t>
            </a:r>
          </a:p>
          <a:p>
            <a:pPr lvl="1"/>
            <a:r>
              <a:rPr lang="en-GB" sz="2400" dirty="0"/>
              <a:t>PTSD, </a:t>
            </a:r>
            <a:r>
              <a:rPr lang="en-GB" sz="2400" dirty="0" err="1"/>
              <a:t>cPTSD</a:t>
            </a:r>
            <a:r>
              <a:rPr lang="en-GB" sz="2400" dirty="0"/>
              <a:t>, and DID</a:t>
            </a:r>
          </a:p>
        </p:txBody>
      </p:sp>
    </p:spTree>
    <p:extLst>
      <p:ext uri="{BB962C8B-B14F-4D97-AF65-F5344CB8AC3E}">
        <p14:creationId xmlns:p14="http://schemas.microsoft.com/office/powerpoint/2010/main" val="408174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F3BC-3108-5C0D-F398-D251E04A8256}"/>
              </a:ext>
            </a:extLst>
          </p:cNvPr>
          <p:cNvSpPr>
            <a:spLocks noGrp="1"/>
          </p:cNvSpPr>
          <p:nvPr>
            <p:ph type="title"/>
          </p:nvPr>
        </p:nvSpPr>
        <p:spPr>
          <a:xfrm>
            <a:off x="685800" y="404664"/>
            <a:ext cx="7772400" cy="1143000"/>
          </a:xfrm>
        </p:spPr>
        <p:txBody>
          <a:bodyPr/>
          <a:lstStyle/>
          <a:p>
            <a:r>
              <a:rPr lang="en-GB" dirty="0"/>
              <a:t>Mechanism of Action of GLP-1 Receptor Agonists</a:t>
            </a:r>
          </a:p>
        </p:txBody>
      </p:sp>
      <p:sp>
        <p:nvSpPr>
          <p:cNvPr id="3" name="Content Placeholder 2">
            <a:extLst>
              <a:ext uri="{FF2B5EF4-FFF2-40B4-BE49-F238E27FC236}">
                <a16:creationId xmlns:a16="http://schemas.microsoft.com/office/drawing/2014/main" id="{81191568-6C89-2C86-3949-E58DFD7AE71F}"/>
              </a:ext>
            </a:extLst>
          </p:cNvPr>
          <p:cNvSpPr>
            <a:spLocks noGrp="1"/>
          </p:cNvSpPr>
          <p:nvPr>
            <p:ph idx="1"/>
          </p:nvPr>
        </p:nvSpPr>
        <p:spPr>
          <a:xfrm>
            <a:off x="685800" y="1772816"/>
            <a:ext cx="7772400" cy="4968552"/>
          </a:xfrm>
        </p:spPr>
        <p:txBody>
          <a:bodyPr/>
          <a:lstStyle/>
          <a:p>
            <a:r>
              <a:rPr lang="en-GB" dirty="0"/>
              <a:t>Activates the GLP-1 receptor, mimicking the endogenous incretin hormone GLP-1, which is released by the gut after eating</a:t>
            </a:r>
          </a:p>
          <a:p>
            <a:r>
              <a:rPr lang="en-GB" dirty="0"/>
              <a:t>Slows gastric emptying, increases satiety</a:t>
            </a:r>
          </a:p>
          <a:p>
            <a:r>
              <a:rPr lang="en-GB" dirty="0"/>
              <a:t>Reduces food intake and therefore body weight, so can be used to treat obesity</a:t>
            </a:r>
          </a:p>
          <a:p>
            <a:r>
              <a:rPr lang="en-GB" dirty="0"/>
              <a:t>Inhibits the release of glucagon</a:t>
            </a:r>
          </a:p>
          <a:p>
            <a:r>
              <a:rPr lang="en-GB" dirty="0"/>
              <a:t>Stimulates insulin production and therefore reduces blood glucose (and </a:t>
            </a:r>
            <a:r>
              <a:rPr lang="en-GB" dirty="0" err="1"/>
              <a:t>HbA1c</a:t>
            </a:r>
            <a:r>
              <a:rPr lang="en-GB" dirty="0"/>
              <a:t> levels)</a:t>
            </a:r>
          </a:p>
        </p:txBody>
      </p:sp>
    </p:spTree>
    <p:extLst>
      <p:ext uri="{BB962C8B-B14F-4D97-AF65-F5344CB8AC3E}">
        <p14:creationId xmlns:p14="http://schemas.microsoft.com/office/powerpoint/2010/main" val="2842487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C6AE-9EAD-829B-5A77-201712E770AC}"/>
              </a:ext>
            </a:extLst>
          </p:cNvPr>
          <p:cNvSpPr>
            <a:spLocks noGrp="1"/>
          </p:cNvSpPr>
          <p:nvPr>
            <p:ph type="title"/>
          </p:nvPr>
        </p:nvSpPr>
        <p:spPr>
          <a:xfrm>
            <a:off x="685800" y="197768"/>
            <a:ext cx="7772400" cy="1143000"/>
          </a:xfrm>
        </p:spPr>
        <p:txBody>
          <a:bodyPr/>
          <a:lstStyle/>
          <a:p>
            <a:r>
              <a:rPr lang="en-GB" dirty="0"/>
              <a:t>What is Trauma Informed Care?</a:t>
            </a:r>
          </a:p>
        </p:txBody>
      </p:sp>
      <p:sp>
        <p:nvSpPr>
          <p:cNvPr id="3" name="Content Placeholder 2">
            <a:extLst>
              <a:ext uri="{FF2B5EF4-FFF2-40B4-BE49-F238E27FC236}">
                <a16:creationId xmlns:a16="http://schemas.microsoft.com/office/drawing/2014/main" id="{4B842BDA-37E9-B8FB-36E3-90BAD173957E}"/>
              </a:ext>
            </a:extLst>
          </p:cNvPr>
          <p:cNvSpPr>
            <a:spLocks noGrp="1"/>
          </p:cNvSpPr>
          <p:nvPr>
            <p:ph idx="1"/>
          </p:nvPr>
        </p:nvSpPr>
        <p:spPr>
          <a:xfrm>
            <a:off x="613792" y="1340768"/>
            <a:ext cx="7918648" cy="5400600"/>
          </a:xfrm>
        </p:spPr>
        <p:txBody>
          <a:bodyPr/>
          <a:lstStyle/>
          <a:p>
            <a:r>
              <a:rPr lang="en-GB" sz="3000" dirty="0"/>
              <a:t>Trauma informed care:</a:t>
            </a:r>
          </a:p>
          <a:p>
            <a:pPr lvl="1"/>
            <a:r>
              <a:rPr lang="en-GB" sz="2600" dirty="0"/>
              <a:t>Basic safety, care and understanding of trauma, so we don’t make traumatised people worse, e.g. </a:t>
            </a:r>
            <a:r>
              <a:rPr lang="en-GB" sz="2600" dirty="0" err="1"/>
              <a:t>HCPs</a:t>
            </a:r>
            <a:endParaRPr lang="en-GB" sz="2600" dirty="0"/>
          </a:p>
          <a:p>
            <a:r>
              <a:rPr lang="en-GB" sz="3000" dirty="0"/>
              <a:t>Trauma competence:</a:t>
            </a:r>
          </a:p>
          <a:p>
            <a:pPr lvl="1"/>
            <a:r>
              <a:rPr lang="en-GB" sz="2600" dirty="0"/>
              <a:t>Able to recognise trauma and refer people for treatment, e.g. most doctors, therapists</a:t>
            </a:r>
          </a:p>
          <a:p>
            <a:r>
              <a:rPr lang="en-GB" sz="3000" dirty="0"/>
              <a:t>General trauma treatment:</a:t>
            </a:r>
          </a:p>
          <a:p>
            <a:pPr lvl="1"/>
            <a:r>
              <a:rPr lang="en-GB" sz="2600" dirty="0"/>
              <a:t>Provide treatment services but not specialised in trauma, e.g. general psychiatry services </a:t>
            </a:r>
          </a:p>
          <a:p>
            <a:r>
              <a:rPr lang="en-GB" sz="3000" dirty="0"/>
              <a:t>Specialised/expert trauma treatment:</a:t>
            </a:r>
          </a:p>
          <a:p>
            <a:pPr lvl="1"/>
            <a:r>
              <a:rPr lang="en-GB" sz="2600" dirty="0"/>
              <a:t>Trauma specialists, provide EMDR, </a:t>
            </a:r>
            <a:r>
              <a:rPr lang="en-GB" sz="2600" dirty="0" err="1"/>
              <a:t>tfCBT</a:t>
            </a:r>
            <a:r>
              <a:rPr lang="en-GB" sz="2600" dirty="0"/>
              <a:t> etc.</a:t>
            </a:r>
          </a:p>
          <a:p>
            <a:endParaRPr lang="en-GB" dirty="0"/>
          </a:p>
          <a:p>
            <a:pPr lvl="1"/>
            <a:endParaRPr lang="en-GB" dirty="0"/>
          </a:p>
        </p:txBody>
      </p:sp>
    </p:spTree>
    <p:extLst>
      <p:ext uri="{BB962C8B-B14F-4D97-AF65-F5344CB8AC3E}">
        <p14:creationId xmlns:p14="http://schemas.microsoft.com/office/powerpoint/2010/main" val="3812196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6671-227D-EE7A-12BE-3E7522057136}"/>
              </a:ext>
            </a:extLst>
          </p:cNvPr>
          <p:cNvSpPr>
            <a:spLocks noGrp="1"/>
          </p:cNvSpPr>
          <p:nvPr>
            <p:ph type="title"/>
          </p:nvPr>
        </p:nvSpPr>
        <p:spPr>
          <a:xfrm>
            <a:off x="323528" y="609600"/>
            <a:ext cx="8424936" cy="1143000"/>
          </a:xfrm>
        </p:spPr>
        <p:txBody>
          <a:bodyPr/>
          <a:lstStyle/>
          <a:p>
            <a:r>
              <a:rPr lang="en-GB" dirty="0"/>
              <a:t>Principles of Trauma Informed Care</a:t>
            </a:r>
            <a:br>
              <a:rPr lang="en-GB" dirty="0"/>
            </a:br>
            <a:r>
              <a:rPr lang="en-GB" sz="3600" dirty="0"/>
              <a:t>(to avoid making traumatised people worse)</a:t>
            </a:r>
            <a:endParaRPr lang="en-GB" dirty="0"/>
          </a:p>
        </p:txBody>
      </p:sp>
      <p:sp>
        <p:nvSpPr>
          <p:cNvPr id="3" name="Content Placeholder 2">
            <a:extLst>
              <a:ext uri="{FF2B5EF4-FFF2-40B4-BE49-F238E27FC236}">
                <a16:creationId xmlns:a16="http://schemas.microsoft.com/office/drawing/2014/main" id="{8B897099-71CE-C7C1-9A8D-37D6E1E0C7B9}"/>
              </a:ext>
            </a:extLst>
          </p:cNvPr>
          <p:cNvSpPr>
            <a:spLocks noGrp="1"/>
          </p:cNvSpPr>
          <p:nvPr>
            <p:ph idx="1"/>
          </p:nvPr>
        </p:nvSpPr>
        <p:spPr>
          <a:xfrm>
            <a:off x="251520" y="2194520"/>
            <a:ext cx="8604448" cy="4114800"/>
          </a:xfrm>
        </p:spPr>
        <p:txBody>
          <a:bodyPr/>
          <a:lstStyle/>
          <a:p>
            <a:pPr marL="514350" indent="-514350">
              <a:buFont typeface="+mj-lt"/>
              <a:buAutoNum type="arabicPeriod"/>
            </a:pPr>
            <a:r>
              <a:rPr lang="en-GB" dirty="0"/>
              <a:t>Ensure they feel emotionally and physically safe</a:t>
            </a:r>
          </a:p>
          <a:p>
            <a:pPr marL="514350" indent="-514350">
              <a:buFont typeface="+mj-lt"/>
              <a:buAutoNum type="arabicPeriod"/>
            </a:pPr>
            <a:r>
              <a:rPr lang="en-GB" dirty="0"/>
              <a:t>Be trustworthy, listen, explain &amp; be transparent</a:t>
            </a:r>
          </a:p>
          <a:p>
            <a:pPr marL="514350" indent="-514350">
              <a:buFont typeface="+mj-lt"/>
              <a:buAutoNum type="arabicPeriod"/>
            </a:pPr>
            <a:r>
              <a:rPr lang="en-GB" dirty="0"/>
              <a:t>Offer choices (if there is one), and validate their concerns as understandable and normal</a:t>
            </a:r>
          </a:p>
          <a:p>
            <a:pPr marL="514350" indent="-514350">
              <a:buFont typeface="+mj-lt"/>
              <a:buAutoNum type="arabicPeriod"/>
            </a:pPr>
            <a:r>
              <a:rPr lang="en-GB" dirty="0"/>
              <a:t>Collaborate with them and ask about their needs</a:t>
            </a:r>
          </a:p>
          <a:p>
            <a:pPr marL="514350" indent="-514350">
              <a:buFont typeface="+mj-lt"/>
              <a:buAutoNum type="arabicPeriod"/>
            </a:pPr>
            <a:r>
              <a:rPr lang="en-GB" dirty="0"/>
              <a:t>Empower them and be non-judgemental</a:t>
            </a:r>
          </a:p>
          <a:p>
            <a:pPr marL="514350" indent="-514350">
              <a:buFont typeface="+mj-lt"/>
              <a:buAutoNum type="arabicPeriod"/>
            </a:pPr>
            <a:r>
              <a:rPr lang="en-GB" dirty="0"/>
              <a:t>Be culturally aware </a:t>
            </a:r>
          </a:p>
        </p:txBody>
      </p:sp>
    </p:spTree>
    <p:extLst>
      <p:ext uri="{BB962C8B-B14F-4D97-AF65-F5344CB8AC3E}">
        <p14:creationId xmlns:p14="http://schemas.microsoft.com/office/powerpoint/2010/main" val="9467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C1B-682B-2DB9-B211-2538C9F0A133}"/>
              </a:ext>
            </a:extLst>
          </p:cNvPr>
          <p:cNvSpPr>
            <a:spLocks noGrp="1"/>
          </p:cNvSpPr>
          <p:nvPr>
            <p:ph type="title"/>
          </p:nvPr>
        </p:nvSpPr>
        <p:spPr>
          <a:xfrm>
            <a:off x="179512" y="260648"/>
            <a:ext cx="8856984" cy="1166118"/>
          </a:xfrm>
        </p:spPr>
        <p:txBody>
          <a:bodyPr/>
          <a:lstStyle/>
          <a:p>
            <a:r>
              <a:rPr lang="en-GB" sz="3200" dirty="0"/>
              <a:t>Public Health Model - Public Education, Community Resilience, Safety, Prevention, Vigilance, Effective Intervention and integrated healthcare</a:t>
            </a:r>
          </a:p>
        </p:txBody>
      </p:sp>
      <p:pic>
        <p:nvPicPr>
          <p:cNvPr id="6" name="Picture 5">
            <a:extLst>
              <a:ext uri="{FF2B5EF4-FFF2-40B4-BE49-F238E27FC236}">
                <a16:creationId xmlns:a16="http://schemas.microsoft.com/office/drawing/2014/main" id="{BDE72ACB-13E4-AA32-6158-8B333FC2E85A}"/>
              </a:ext>
            </a:extLst>
          </p:cNvPr>
          <p:cNvPicPr>
            <a:picLocks noChangeAspect="1"/>
          </p:cNvPicPr>
          <p:nvPr/>
        </p:nvPicPr>
        <p:blipFill>
          <a:blip r:embed="rId3"/>
          <a:stretch>
            <a:fillRect/>
          </a:stretch>
        </p:blipFill>
        <p:spPr>
          <a:xfrm>
            <a:off x="251520" y="1753362"/>
            <a:ext cx="6682256" cy="5060014"/>
          </a:xfrm>
          <a:prstGeom prst="rect">
            <a:avLst/>
          </a:prstGeom>
        </p:spPr>
      </p:pic>
      <p:sp>
        <p:nvSpPr>
          <p:cNvPr id="7" name="TextBox 6">
            <a:extLst>
              <a:ext uri="{FF2B5EF4-FFF2-40B4-BE49-F238E27FC236}">
                <a16:creationId xmlns:a16="http://schemas.microsoft.com/office/drawing/2014/main" id="{CC97767C-5A04-CAAA-2046-F1B2AD760815}"/>
              </a:ext>
            </a:extLst>
          </p:cNvPr>
          <p:cNvSpPr txBox="1"/>
          <p:nvPr/>
        </p:nvSpPr>
        <p:spPr>
          <a:xfrm>
            <a:off x="6804248" y="5805264"/>
            <a:ext cx="2376264"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Prevention Interventions</a:t>
            </a:r>
          </a:p>
        </p:txBody>
      </p:sp>
      <p:sp>
        <p:nvSpPr>
          <p:cNvPr id="8" name="TextBox 7">
            <a:extLst>
              <a:ext uri="{FF2B5EF4-FFF2-40B4-BE49-F238E27FC236}">
                <a16:creationId xmlns:a16="http://schemas.microsoft.com/office/drawing/2014/main" id="{4443ECB3-4785-4A7C-7761-BB7D6DAFCB06}"/>
              </a:ext>
            </a:extLst>
          </p:cNvPr>
          <p:cNvSpPr txBox="1"/>
          <p:nvPr/>
        </p:nvSpPr>
        <p:spPr>
          <a:xfrm>
            <a:off x="6300192" y="4797152"/>
            <a:ext cx="2448272"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Community Interventions</a:t>
            </a:r>
          </a:p>
        </p:txBody>
      </p:sp>
      <p:sp>
        <p:nvSpPr>
          <p:cNvPr id="9" name="TextBox 8">
            <a:extLst>
              <a:ext uri="{FF2B5EF4-FFF2-40B4-BE49-F238E27FC236}">
                <a16:creationId xmlns:a16="http://schemas.microsoft.com/office/drawing/2014/main" id="{BA8377A7-AD4F-CD11-F69C-8E428896500F}"/>
              </a:ext>
            </a:extLst>
          </p:cNvPr>
          <p:cNvSpPr txBox="1"/>
          <p:nvPr/>
        </p:nvSpPr>
        <p:spPr>
          <a:xfrm>
            <a:off x="5796136" y="3719934"/>
            <a:ext cx="2671540"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 Informed Care</a:t>
            </a:r>
          </a:p>
        </p:txBody>
      </p:sp>
      <p:sp>
        <p:nvSpPr>
          <p:cNvPr id="10" name="TextBox 9">
            <a:extLst>
              <a:ext uri="{FF2B5EF4-FFF2-40B4-BE49-F238E27FC236}">
                <a16:creationId xmlns:a16="http://schemas.microsoft.com/office/drawing/2014/main" id="{46935514-49C6-F4E2-1A05-BF633D351C4C}"/>
              </a:ext>
            </a:extLst>
          </p:cNvPr>
          <p:cNvSpPr txBox="1"/>
          <p:nvPr/>
        </p:nvSpPr>
        <p:spPr>
          <a:xfrm>
            <a:off x="5148064" y="2852936"/>
            <a:ext cx="303158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Trauma Services</a:t>
            </a:r>
          </a:p>
        </p:txBody>
      </p:sp>
      <p:sp>
        <p:nvSpPr>
          <p:cNvPr id="11" name="TextBox 10">
            <a:extLst>
              <a:ext uri="{FF2B5EF4-FFF2-40B4-BE49-F238E27FC236}">
                <a16:creationId xmlns:a16="http://schemas.microsoft.com/office/drawing/2014/main" id="{CD4B0687-5E4C-E5B1-BB91-B4BA0ED7CE90}"/>
              </a:ext>
            </a:extLst>
          </p:cNvPr>
          <p:cNvSpPr txBox="1"/>
          <p:nvPr/>
        </p:nvSpPr>
        <p:spPr>
          <a:xfrm>
            <a:off x="4283968" y="1968624"/>
            <a:ext cx="4334968"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Expert Advice/Treatment</a:t>
            </a:r>
          </a:p>
        </p:txBody>
      </p:sp>
    </p:spTree>
    <p:extLst>
      <p:ext uri="{BB962C8B-B14F-4D97-AF65-F5344CB8AC3E}">
        <p14:creationId xmlns:p14="http://schemas.microsoft.com/office/powerpoint/2010/main" val="3611282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148A-DCC8-FE3A-EF71-12A028422AED}"/>
              </a:ext>
            </a:extLst>
          </p:cNvPr>
          <p:cNvSpPr>
            <a:spLocks noGrp="1"/>
          </p:cNvSpPr>
          <p:nvPr>
            <p:ph type="title"/>
          </p:nvPr>
        </p:nvSpPr>
        <p:spPr>
          <a:xfrm>
            <a:off x="323528" y="485800"/>
            <a:ext cx="8424936" cy="1143000"/>
          </a:xfrm>
        </p:spPr>
        <p:txBody>
          <a:bodyPr/>
          <a:lstStyle/>
          <a:p>
            <a:r>
              <a:rPr lang="en-GB" dirty="0"/>
              <a:t>5 Main Types Reactions to Stress in Adults in ICD-10/11 and DSM-5</a:t>
            </a:r>
          </a:p>
        </p:txBody>
      </p:sp>
      <p:sp>
        <p:nvSpPr>
          <p:cNvPr id="3" name="Content Placeholder 2">
            <a:extLst>
              <a:ext uri="{FF2B5EF4-FFF2-40B4-BE49-F238E27FC236}">
                <a16:creationId xmlns:a16="http://schemas.microsoft.com/office/drawing/2014/main" id="{A22BDB62-BCDB-EF1E-0740-C76C3F08AD89}"/>
              </a:ext>
            </a:extLst>
          </p:cNvPr>
          <p:cNvSpPr>
            <a:spLocks noGrp="1"/>
          </p:cNvSpPr>
          <p:nvPr>
            <p:ph idx="1"/>
          </p:nvPr>
        </p:nvSpPr>
        <p:spPr>
          <a:xfrm>
            <a:off x="611560" y="1772816"/>
            <a:ext cx="8280920" cy="5040560"/>
          </a:xfrm>
        </p:spPr>
        <p:txBody>
          <a:bodyPr/>
          <a:lstStyle/>
          <a:p>
            <a:r>
              <a:rPr lang="en-GB" sz="3000" dirty="0"/>
              <a:t>Acute stress reaction:</a:t>
            </a:r>
          </a:p>
          <a:p>
            <a:pPr lvl="1"/>
            <a:r>
              <a:rPr lang="en-GB" sz="2600" dirty="0"/>
              <a:t>Onset within 1 hour of an exceptional stressor </a:t>
            </a:r>
          </a:p>
          <a:p>
            <a:pPr lvl="1"/>
            <a:r>
              <a:rPr lang="en-GB" sz="2600" dirty="0"/>
              <a:t>Anxiety plus ‘daze’, depression, anger, despair etc</a:t>
            </a:r>
          </a:p>
          <a:p>
            <a:pPr lvl="1"/>
            <a:r>
              <a:rPr lang="en-GB" sz="2600" dirty="0"/>
              <a:t>Resolves rapidly, usually within a few hours (if stressor stops) or 3 days (even if stressor continues)</a:t>
            </a:r>
          </a:p>
          <a:p>
            <a:r>
              <a:rPr lang="en-GB" sz="3000" dirty="0"/>
              <a:t>Adjustment disorder:</a:t>
            </a:r>
          </a:p>
          <a:p>
            <a:pPr lvl="1"/>
            <a:r>
              <a:rPr lang="en-GB" sz="2600" dirty="0"/>
              <a:t>Onset usually within 1 month of stressor or life change</a:t>
            </a:r>
          </a:p>
          <a:p>
            <a:pPr lvl="1"/>
            <a:r>
              <a:rPr lang="en-GB" sz="2600" dirty="0"/>
              <a:t>Resolves usually within 3 (DSM) or 6 months (ICD) </a:t>
            </a:r>
          </a:p>
          <a:p>
            <a:r>
              <a:rPr lang="en-GB" sz="3000" dirty="0"/>
              <a:t>Prolonged grief disorder:</a:t>
            </a:r>
          </a:p>
          <a:p>
            <a:pPr lvl="1"/>
            <a:r>
              <a:rPr lang="en-GB" sz="2600" dirty="0"/>
              <a:t>Grief has not resolved within 6 months</a:t>
            </a:r>
          </a:p>
        </p:txBody>
      </p:sp>
    </p:spTree>
    <p:extLst>
      <p:ext uri="{BB962C8B-B14F-4D97-AF65-F5344CB8AC3E}">
        <p14:creationId xmlns:p14="http://schemas.microsoft.com/office/powerpoint/2010/main" val="3776110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A104-661F-330F-D965-43F97F5E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E7790-DB76-CB7A-924E-BB2C075D30D1}"/>
              </a:ext>
            </a:extLst>
          </p:cNvPr>
          <p:cNvSpPr>
            <a:spLocks noGrp="1"/>
          </p:cNvSpPr>
          <p:nvPr>
            <p:ph type="title"/>
          </p:nvPr>
        </p:nvSpPr>
        <p:spPr>
          <a:xfrm>
            <a:off x="685800" y="557808"/>
            <a:ext cx="7772400" cy="1143000"/>
          </a:xfrm>
        </p:spPr>
        <p:txBody>
          <a:bodyPr/>
          <a:lstStyle/>
          <a:p>
            <a:r>
              <a:rPr lang="en-GB" dirty="0"/>
              <a:t>Reactions to Stress in Adults in ICD-10/11 and DSM-5 (cont.)</a:t>
            </a:r>
          </a:p>
        </p:txBody>
      </p:sp>
      <p:sp>
        <p:nvSpPr>
          <p:cNvPr id="3" name="Content Placeholder 2">
            <a:extLst>
              <a:ext uri="{FF2B5EF4-FFF2-40B4-BE49-F238E27FC236}">
                <a16:creationId xmlns:a16="http://schemas.microsoft.com/office/drawing/2014/main" id="{8B15785D-E3B9-EF8E-34A0-5C86C9973A79}"/>
              </a:ext>
            </a:extLst>
          </p:cNvPr>
          <p:cNvSpPr>
            <a:spLocks noGrp="1"/>
          </p:cNvSpPr>
          <p:nvPr>
            <p:ph idx="1"/>
          </p:nvPr>
        </p:nvSpPr>
        <p:spPr>
          <a:xfrm>
            <a:off x="395536" y="1906488"/>
            <a:ext cx="8280920" cy="4690864"/>
          </a:xfrm>
        </p:spPr>
        <p:txBody>
          <a:bodyPr/>
          <a:lstStyle/>
          <a:p>
            <a:r>
              <a:rPr lang="en-GB" sz="3000" dirty="0"/>
              <a:t>PTSD (post traumatic stress disorder):</a:t>
            </a:r>
          </a:p>
          <a:p>
            <a:pPr lvl="1"/>
            <a:r>
              <a:rPr lang="en-GB" sz="2600" dirty="0"/>
              <a:t>Onset usually within 6 months of exceptional stressor</a:t>
            </a:r>
          </a:p>
          <a:p>
            <a:pPr lvl="1"/>
            <a:r>
              <a:rPr lang="en-GB" sz="2600" dirty="0"/>
              <a:t>Intrusions (flashbacks), avoidance, inability to recall part or all of the event or hyperarousal</a:t>
            </a:r>
          </a:p>
          <a:p>
            <a:r>
              <a:rPr lang="en-GB" sz="3000" dirty="0"/>
              <a:t>Complex PTSD or </a:t>
            </a:r>
            <a:r>
              <a:rPr lang="en-GB" sz="3000" dirty="0" err="1"/>
              <a:t>cPTSD</a:t>
            </a:r>
            <a:r>
              <a:rPr lang="en-GB" sz="3000" dirty="0"/>
              <a:t> (ICD-11 only):</a:t>
            </a:r>
          </a:p>
          <a:p>
            <a:pPr lvl="1"/>
            <a:r>
              <a:rPr lang="en-GB" sz="2600" dirty="0"/>
              <a:t>Onset following an event or series of events of an exceptional nature, especially where escape is difficult or impossible, e.g. childhood abuse</a:t>
            </a:r>
          </a:p>
          <a:p>
            <a:pPr lvl="1"/>
            <a:r>
              <a:rPr lang="en-GB" sz="2600" dirty="0"/>
              <a:t>PTSD symptoms, plus disturbances in self-organisation (DSO) in 3 areas: mood, self-belief &amp; relationships</a:t>
            </a:r>
          </a:p>
          <a:p>
            <a:pPr lvl="1"/>
            <a:endParaRPr lang="en-GB" dirty="0"/>
          </a:p>
          <a:p>
            <a:endParaRPr lang="en-GB" dirty="0"/>
          </a:p>
        </p:txBody>
      </p:sp>
    </p:spTree>
    <p:extLst>
      <p:ext uri="{BB962C8B-B14F-4D97-AF65-F5344CB8AC3E}">
        <p14:creationId xmlns:p14="http://schemas.microsoft.com/office/powerpoint/2010/main" val="866796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D465-1C4B-9A64-8090-F724070B29FD}"/>
              </a:ext>
            </a:extLst>
          </p:cNvPr>
          <p:cNvSpPr>
            <a:spLocks noGrp="1"/>
          </p:cNvSpPr>
          <p:nvPr>
            <p:ph type="title"/>
          </p:nvPr>
        </p:nvSpPr>
        <p:spPr>
          <a:xfrm>
            <a:off x="685800" y="260648"/>
            <a:ext cx="7772400" cy="1143000"/>
          </a:xfrm>
        </p:spPr>
        <p:txBody>
          <a:bodyPr/>
          <a:lstStyle/>
          <a:p>
            <a:r>
              <a:rPr lang="en-GB" dirty="0"/>
              <a:t>Issues Not in Diagnostic Systems</a:t>
            </a:r>
          </a:p>
        </p:txBody>
      </p:sp>
      <p:sp>
        <p:nvSpPr>
          <p:cNvPr id="3" name="Content Placeholder 2">
            <a:extLst>
              <a:ext uri="{FF2B5EF4-FFF2-40B4-BE49-F238E27FC236}">
                <a16:creationId xmlns:a16="http://schemas.microsoft.com/office/drawing/2014/main" id="{82A20477-886A-4D36-6ADF-3CEB21B3FA43}"/>
              </a:ext>
            </a:extLst>
          </p:cNvPr>
          <p:cNvSpPr>
            <a:spLocks noGrp="1"/>
          </p:cNvSpPr>
          <p:nvPr>
            <p:ph idx="1"/>
          </p:nvPr>
        </p:nvSpPr>
        <p:spPr>
          <a:xfrm>
            <a:off x="395536" y="1340768"/>
            <a:ext cx="8350696" cy="5400600"/>
          </a:xfrm>
        </p:spPr>
        <p:txBody>
          <a:bodyPr/>
          <a:lstStyle/>
          <a:p>
            <a:r>
              <a:rPr lang="en-GB" sz="3000" dirty="0"/>
              <a:t>Moral injury: </a:t>
            </a:r>
          </a:p>
          <a:p>
            <a:pPr lvl="1"/>
            <a:r>
              <a:rPr lang="en-GB" sz="2600" dirty="0"/>
              <a:t>Psychological, social and physical suffering stemming from actions taken by oneself or observations of others made during traumatic events or circumstances which are a violation of one’s moral beliefs and values</a:t>
            </a:r>
          </a:p>
          <a:p>
            <a:pPr lvl="1"/>
            <a:r>
              <a:rPr lang="en-GB" sz="2600" dirty="0"/>
              <a:t>Originally applied to military personnel, but now is applied to </a:t>
            </a:r>
            <a:r>
              <a:rPr lang="en-GB" sz="2600" dirty="0" err="1"/>
              <a:t>HCPs</a:t>
            </a:r>
            <a:r>
              <a:rPr lang="en-GB" sz="2600" dirty="0"/>
              <a:t> and first responders</a:t>
            </a:r>
          </a:p>
          <a:p>
            <a:r>
              <a:rPr lang="en-GB" sz="3000" dirty="0"/>
              <a:t>Vicarious trauma:</a:t>
            </a:r>
          </a:p>
          <a:p>
            <a:pPr lvl="1"/>
            <a:r>
              <a:rPr lang="en-GB" sz="2600" dirty="0"/>
              <a:t>Emotional residue from listening to trauma stories</a:t>
            </a:r>
          </a:p>
          <a:p>
            <a:r>
              <a:rPr lang="en-GB" sz="3000" dirty="0"/>
              <a:t>Secondary traumatic stress:</a:t>
            </a:r>
          </a:p>
          <a:p>
            <a:pPr lvl="1"/>
            <a:r>
              <a:rPr lang="en-GB" sz="2600" dirty="0"/>
              <a:t>PTSD after hearing about first hand trauma experiences</a:t>
            </a:r>
          </a:p>
          <a:p>
            <a:pPr lvl="1"/>
            <a:endParaRPr lang="en-GB" sz="2600" dirty="0"/>
          </a:p>
        </p:txBody>
      </p:sp>
    </p:spTree>
    <p:extLst>
      <p:ext uri="{BB962C8B-B14F-4D97-AF65-F5344CB8AC3E}">
        <p14:creationId xmlns:p14="http://schemas.microsoft.com/office/powerpoint/2010/main" val="4270837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B75E-1717-4ECC-C836-70CFB287F7D7}"/>
              </a:ext>
            </a:extLst>
          </p:cNvPr>
          <p:cNvSpPr>
            <a:spLocks noGrp="1"/>
          </p:cNvSpPr>
          <p:nvPr>
            <p:ph type="title"/>
          </p:nvPr>
        </p:nvSpPr>
        <p:spPr>
          <a:xfrm>
            <a:off x="107504" y="476672"/>
            <a:ext cx="8856984" cy="1143000"/>
          </a:xfrm>
        </p:spPr>
        <p:txBody>
          <a:bodyPr/>
          <a:lstStyle/>
          <a:p>
            <a:r>
              <a:rPr lang="en-GB" dirty="0"/>
              <a:t>Other Problems with Stress Diagnoses</a:t>
            </a:r>
          </a:p>
        </p:txBody>
      </p:sp>
      <p:sp>
        <p:nvSpPr>
          <p:cNvPr id="3" name="Content Placeholder 2">
            <a:extLst>
              <a:ext uri="{FF2B5EF4-FFF2-40B4-BE49-F238E27FC236}">
                <a16:creationId xmlns:a16="http://schemas.microsoft.com/office/drawing/2014/main" id="{371A06D6-A839-8503-2DDE-B70EC22FB349}"/>
              </a:ext>
            </a:extLst>
          </p:cNvPr>
          <p:cNvSpPr>
            <a:spLocks noGrp="1"/>
          </p:cNvSpPr>
          <p:nvPr>
            <p:ph idx="1"/>
          </p:nvPr>
        </p:nvSpPr>
        <p:spPr>
          <a:xfrm>
            <a:off x="539552" y="1772816"/>
            <a:ext cx="8062664" cy="4752528"/>
          </a:xfrm>
        </p:spPr>
        <p:txBody>
          <a:bodyPr/>
          <a:lstStyle/>
          <a:p>
            <a:r>
              <a:rPr lang="en-GB" dirty="0"/>
              <a:t>All diagnoses refer to external stressors:</a:t>
            </a:r>
          </a:p>
          <a:p>
            <a:pPr lvl="1"/>
            <a:r>
              <a:rPr lang="en-GB" dirty="0"/>
              <a:t>But PTSD symptoms commonly occur after childbirth, heart attack, cancer diagnosis etc</a:t>
            </a:r>
          </a:p>
          <a:p>
            <a:r>
              <a:rPr lang="en-GB" dirty="0"/>
              <a:t>PTSD onset within 6 months of stressor:</a:t>
            </a:r>
          </a:p>
          <a:p>
            <a:pPr lvl="1"/>
            <a:r>
              <a:rPr lang="en-GB" dirty="0"/>
              <a:t>But onset may only occur when someone is sufficiently safe, e.g. asylum seekers</a:t>
            </a:r>
          </a:p>
          <a:p>
            <a:r>
              <a:rPr lang="en-GB" dirty="0"/>
              <a:t>Where ongoing trauma has occurred, it may be very unclear when the symptoms started</a:t>
            </a:r>
          </a:p>
          <a:p>
            <a:r>
              <a:rPr lang="en-GB" dirty="0"/>
              <a:t>DSO symptoms in </a:t>
            </a:r>
            <a:r>
              <a:rPr lang="en-GB" dirty="0" err="1"/>
              <a:t>cPTSD</a:t>
            </a:r>
            <a:r>
              <a:rPr lang="en-GB" dirty="0"/>
              <a:t> have many causes</a:t>
            </a:r>
          </a:p>
        </p:txBody>
      </p:sp>
    </p:spTree>
    <p:extLst>
      <p:ext uri="{BB962C8B-B14F-4D97-AF65-F5344CB8AC3E}">
        <p14:creationId xmlns:p14="http://schemas.microsoft.com/office/powerpoint/2010/main" val="3629863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950E-E93F-D91D-0078-ADF9E6FF73D3}"/>
              </a:ext>
            </a:extLst>
          </p:cNvPr>
          <p:cNvSpPr>
            <a:spLocks noGrp="1"/>
          </p:cNvSpPr>
          <p:nvPr>
            <p:ph type="title"/>
          </p:nvPr>
        </p:nvSpPr>
        <p:spPr>
          <a:xfrm>
            <a:off x="685800" y="413792"/>
            <a:ext cx="7772400" cy="1143000"/>
          </a:xfrm>
        </p:spPr>
        <p:txBody>
          <a:bodyPr/>
          <a:lstStyle/>
          <a:p>
            <a:r>
              <a:rPr lang="en-GB" dirty="0"/>
              <a:t>PTSD Following Childbirth</a:t>
            </a:r>
            <a:br>
              <a:rPr lang="en-GB" dirty="0"/>
            </a:br>
            <a:r>
              <a:rPr lang="en-GB" sz="2000" dirty="0"/>
              <a:t>Mother and/or their child perceived as being in actual or threatening danger of death or severe injury during childbirth</a:t>
            </a:r>
            <a:endParaRPr lang="en-GB" dirty="0"/>
          </a:p>
        </p:txBody>
      </p:sp>
      <p:sp>
        <p:nvSpPr>
          <p:cNvPr id="3" name="Content Placeholder 2">
            <a:extLst>
              <a:ext uri="{FF2B5EF4-FFF2-40B4-BE49-F238E27FC236}">
                <a16:creationId xmlns:a16="http://schemas.microsoft.com/office/drawing/2014/main" id="{C02653AE-79F9-2A2C-8504-286F12238B59}"/>
              </a:ext>
            </a:extLst>
          </p:cNvPr>
          <p:cNvSpPr>
            <a:spLocks noGrp="1"/>
          </p:cNvSpPr>
          <p:nvPr>
            <p:ph idx="1"/>
          </p:nvPr>
        </p:nvSpPr>
        <p:spPr>
          <a:xfrm>
            <a:off x="685800" y="1772816"/>
            <a:ext cx="7772400" cy="5013176"/>
          </a:xfrm>
        </p:spPr>
        <p:txBody>
          <a:bodyPr/>
          <a:lstStyle/>
          <a:p>
            <a:r>
              <a:rPr lang="en-GB" dirty="0"/>
              <a:t>1 - 3% incidence where pre-existing PTSD or depression in pregnancy excluded </a:t>
            </a:r>
          </a:p>
          <a:p>
            <a:r>
              <a:rPr lang="en-GB" dirty="0"/>
              <a:t>0 - 8% (av. 4.7%) in normal populations when pre-existing conditions are included</a:t>
            </a:r>
          </a:p>
          <a:p>
            <a:r>
              <a:rPr lang="en-GB" dirty="0"/>
              <a:t>20 - 29% if severe complications during pregnancy/labour or foetal/infant loss </a:t>
            </a:r>
          </a:p>
          <a:p>
            <a:r>
              <a:rPr lang="en-GB" dirty="0"/>
              <a:t>BUT subjective birth experience is more important in determining the outcome than the objective events of labour </a:t>
            </a:r>
          </a:p>
        </p:txBody>
      </p:sp>
    </p:spTree>
    <p:extLst>
      <p:ext uri="{BB962C8B-B14F-4D97-AF65-F5344CB8AC3E}">
        <p14:creationId xmlns:p14="http://schemas.microsoft.com/office/powerpoint/2010/main" val="94801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82F2-08FB-A6FF-829B-406195D1A390}"/>
              </a:ext>
            </a:extLst>
          </p:cNvPr>
          <p:cNvSpPr>
            <a:spLocks noGrp="1"/>
          </p:cNvSpPr>
          <p:nvPr>
            <p:ph type="title"/>
          </p:nvPr>
        </p:nvSpPr>
        <p:spPr>
          <a:xfrm>
            <a:off x="325760" y="404664"/>
            <a:ext cx="8422704" cy="1143000"/>
          </a:xfrm>
        </p:spPr>
        <p:txBody>
          <a:bodyPr/>
          <a:lstStyle/>
          <a:p>
            <a:r>
              <a:rPr lang="en-GB" dirty="0"/>
              <a:t>Acute Stress Disorder and PTSD Following an MI</a:t>
            </a:r>
          </a:p>
        </p:txBody>
      </p:sp>
      <p:sp>
        <p:nvSpPr>
          <p:cNvPr id="3" name="Content Placeholder 2">
            <a:extLst>
              <a:ext uri="{FF2B5EF4-FFF2-40B4-BE49-F238E27FC236}">
                <a16:creationId xmlns:a16="http://schemas.microsoft.com/office/drawing/2014/main" id="{AB82A449-A33C-98DE-8521-30C755DE865D}"/>
              </a:ext>
            </a:extLst>
          </p:cNvPr>
          <p:cNvSpPr>
            <a:spLocks noGrp="1"/>
          </p:cNvSpPr>
          <p:nvPr>
            <p:ph idx="1"/>
          </p:nvPr>
        </p:nvSpPr>
        <p:spPr>
          <a:xfrm>
            <a:off x="611560" y="1772816"/>
            <a:ext cx="7990656" cy="4608512"/>
          </a:xfrm>
        </p:spPr>
        <p:txBody>
          <a:bodyPr/>
          <a:lstStyle/>
          <a:p>
            <a:r>
              <a:rPr lang="en-GB" dirty="0"/>
              <a:t>Acute stress and adjustment disorder (within first month):</a:t>
            </a:r>
          </a:p>
          <a:p>
            <a:pPr lvl="1"/>
            <a:r>
              <a:rPr lang="en-GB" dirty="0"/>
              <a:t>0-26% self-report questionnaires</a:t>
            </a:r>
          </a:p>
          <a:p>
            <a:pPr lvl="1"/>
            <a:r>
              <a:rPr lang="en-GB" dirty="0"/>
              <a:t>2.6-3.6% structured diagnostic clinical interviews</a:t>
            </a:r>
          </a:p>
          <a:p>
            <a:r>
              <a:rPr lang="en-GB" dirty="0"/>
              <a:t>PTSD (after first month):</a:t>
            </a:r>
          </a:p>
          <a:p>
            <a:pPr lvl="1"/>
            <a:r>
              <a:rPr lang="en-GB" dirty="0"/>
              <a:t>16% self-report questionnaires</a:t>
            </a:r>
          </a:p>
          <a:p>
            <a:pPr lvl="1"/>
            <a:r>
              <a:rPr lang="en-GB" dirty="0"/>
              <a:t>4% structured diagnostic clinical interviews</a:t>
            </a:r>
          </a:p>
          <a:p>
            <a:r>
              <a:rPr lang="en-GB" dirty="0"/>
              <a:t>Prevalence rates fall in first 1-2 years</a:t>
            </a:r>
          </a:p>
          <a:p>
            <a:r>
              <a:rPr lang="en-GB" dirty="0"/>
              <a:t>One-third continued to have PTSD at 2 yrs</a:t>
            </a:r>
          </a:p>
        </p:txBody>
      </p:sp>
    </p:spTree>
    <p:extLst>
      <p:ext uri="{BB962C8B-B14F-4D97-AF65-F5344CB8AC3E}">
        <p14:creationId xmlns:p14="http://schemas.microsoft.com/office/powerpoint/2010/main" val="2272749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4C54-BA08-ACC8-1B3C-E0F8941D99D9}"/>
              </a:ext>
            </a:extLst>
          </p:cNvPr>
          <p:cNvSpPr>
            <a:spLocks noGrp="1"/>
          </p:cNvSpPr>
          <p:nvPr>
            <p:ph type="title"/>
          </p:nvPr>
        </p:nvSpPr>
        <p:spPr/>
        <p:txBody>
          <a:bodyPr/>
          <a:lstStyle/>
          <a:p>
            <a:r>
              <a:rPr lang="en-GB" dirty="0"/>
              <a:t>PTSD Following Threat of Death from MI, Stroke and Cancer</a:t>
            </a:r>
          </a:p>
        </p:txBody>
      </p:sp>
      <p:sp>
        <p:nvSpPr>
          <p:cNvPr id="3" name="Content Placeholder 2">
            <a:extLst>
              <a:ext uri="{FF2B5EF4-FFF2-40B4-BE49-F238E27FC236}">
                <a16:creationId xmlns:a16="http://schemas.microsoft.com/office/drawing/2014/main" id="{44F7A7D9-0DF1-8A33-7C6B-44CA1E79318F}"/>
              </a:ext>
            </a:extLst>
          </p:cNvPr>
          <p:cNvSpPr>
            <a:spLocks noGrp="1"/>
          </p:cNvSpPr>
          <p:nvPr>
            <p:ph idx="1"/>
          </p:nvPr>
        </p:nvSpPr>
        <p:spPr>
          <a:xfrm>
            <a:off x="467544" y="1981200"/>
            <a:ext cx="8206680" cy="4760168"/>
          </a:xfrm>
        </p:spPr>
        <p:txBody>
          <a:bodyPr/>
          <a:lstStyle/>
          <a:p>
            <a:r>
              <a:rPr lang="en-GB" dirty="0"/>
              <a:t>12–25% survivors of acute life-threatening medical events develop PTSD</a:t>
            </a:r>
          </a:p>
          <a:p>
            <a:r>
              <a:rPr lang="en-GB" dirty="0"/>
              <a:t>Presence of PTSD associated with:</a:t>
            </a:r>
          </a:p>
          <a:p>
            <a:pPr lvl="1"/>
            <a:r>
              <a:rPr lang="en-GB" dirty="0"/>
              <a:t>Poorer physical functioning and quality of life</a:t>
            </a:r>
          </a:p>
          <a:p>
            <a:r>
              <a:rPr lang="en-GB" dirty="0"/>
              <a:t>Presence of PTSD after MI or unstable angina: </a:t>
            </a:r>
          </a:p>
          <a:p>
            <a:pPr lvl="1"/>
            <a:r>
              <a:rPr lang="en-GB" dirty="0"/>
              <a:t>Double the risk of recurrence and mortality relative to those who didn’t develop PTSD</a:t>
            </a:r>
          </a:p>
          <a:p>
            <a:pPr lvl="1"/>
            <a:r>
              <a:rPr lang="en-GB" dirty="0"/>
              <a:t>Probably due to autonomic imbalance, ↓ sleep,      ↑ systemic inflammation, ↓ medication adherence </a:t>
            </a:r>
          </a:p>
        </p:txBody>
      </p:sp>
    </p:spTree>
    <p:extLst>
      <p:ext uri="{BB962C8B-B14F-4D97-AF65-F5344CB8AC3E}">
        <p14:creationId xmlns:p14="http://schemas.microsoft.com/office/powerpoint/2010/main" val="221717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6B58-853F-0C78-9E23-930A05DC25AC}"/>
              </a:ext>
            </a:extLst>
          </p:cNvPr>
          <p:cNvSpPr>
            <a:spLocks noGrp="1"/>
          </p:cNvSpPr>
          <p:nvPr>
            <p:ph type="title"/>
          </p:nvPr>
        </p:nvSpPr>
        <p:spPr>
          <a:xfrm>
            <a:off x="0" y="332656"/>
            <a:ext cx="9144000" cy="1143000"/>
          </a:xfrm>
        </p:spPr>
        <p:txBody>
          <a:bodyPr/>
          <a:lstStyle/>
          <a:p>
            <a:r>
              <a:rPr lang="en-GB" sz="4200" dirty="0"/>
              <a:t>Endogenous GLP-1 Agonists in Humans</a:t>
            </a:r>
          </a:p>
        </p:txBody>
      </p:sp>
      <p:sp>
        <p:nvSpPr>
          <p:cNvPr id="3" name="Content Placeholder 2">
            <a:extLst>
              <a:ext uri="{FF2B5EF4-FFF2-40B4-BE49-F238E27FC236}">
                <a16:creationId xmlns:a16="http://schemas.microsoft.com/office/drawing/2014/main" id="{5E62CFBA-F0E0-087E-FD1F-4CB14A93BA72}"/>
              </a:ext>
            </a:extLst>
          </p:cNvPr>
          <p:cNvSpPr>
            <a:spLocks noGrp="1"/>
          </p:cNvSpPr>
          <p:nvPr>
            <p:ph idx="1"/>
          </p:nvPr>
        </p:nvSpPr>
        <p:spPr>
          <a:xfrm>
            <a:off x="685800" y="1556792"/>
            <a:ext cx="7772400" cy="5112568"/>
          </a:xfrm>
        </p:spPr>
        <p:txBody>
          <a:bodyPr/>
          <a:lstStyle/>
          <a:p>
            <a:r>
              <a:rPr lang="en-GB" dirty="0"/>
              <a:t>Production in the gut:</a:t>
            </a:r>
          </a:p>
          <a:p>
            <a:pPr lvl="1"/>
            <a:r>
              <a:rPr lang="en-GB" dirty="0"/>
              <a:t>Gut hormone produced by cleavage of the prohormone proglucagon in intestinal endocrine L cells</a:t>
            </a:r>
          </a:p>
          <a:p>
            <a:pPr lvl="1"/>
            <a:r>
              <a:rPr lang="en-GB" dirty="0"/>
              <a:t>Released in response to food intake</a:t>
            </a:r>
          </a:p>
          <a:p>
            <a:pPr lvl="1"/>
            <a:r>
              <a:rPr lang="en-GB" dirty="0"/>
              <a:t>Half-life 1-2 minutes, inactivated by dipeptidyl peptidase 4 (DPP-4)</a:t>
            </a:r>
          </a:p>
          <a:p>
            <a:r>
              <a:rPr lang="en-GB" dirty="0"/>
              <a:t>Production in the central nervous system:</a:t>
            </a:r>
          </a:p>
          <a:p>
            <a:pPr lvl="1"/>
            <a:r>
              <a:rPr lang="en-GB" dirty="0"/>
              <a:t>Neurotransmitter produced in the nucleus tractus solitarius (NTS)</a:t>
            </a:r>
          </a:p>
        </p:txBody>
      </p:sp>
    </p:spTree>
    <p:extLst>
      <p:ext uri="{BB962C8B-B14F-4D97-AF65-F5344CB8AC3E}">
        <p14:creationId xmlns:p14="http://schemas.microsoft.com/office/powerpoint/2010/main" val="608465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C4A7-94AC-ACA8-03FC-AB332378F55D}"/>
              </a:ext>
            </a:extLst>
          </p:cNvPr>
          <p:cNvSpPr>
            <a:spLocks noGrp="1"/>
          </p:cNvSpPr>
          <p:nvPr>
            <p:ph type="title"/>
          </p:nvPr>
        </p:nvSpPr>
        <p:spPr>
          <a:xfrm>
            <a:off x="251520" y="413792"/>
            <a:ext cx="8496944" cy="1143000"/>
          </a:xfrm>
        </p:spPr>
        <p:txBody>
          <a:bodyPr/>
          <a:lstStyle/>
          <a:p>
            <a:r>
              <a:rPr lang="en-GB" dirty="0"/>
              <a:t>Examples of PTSD from Internal/ External and Acute/Chronic Sources</a:t>
            </a:r>
          </a:p>
        </p:txBody>
      </p:sp>
      <p:graphicFrame>
        <p:nvGraphicFramePr>
          <p:cNvPr id="4" name="Content Placeholder 3">
            <a:extLst>
              <a:ext uri="{FF2B5EF4-FFF2-40B4-BE49-F238E27FC236}">
                <a16:creationId xmlns:a16="http://schemas.microsoft.com/office/drawing/2014/main" id="{BAE635EF-BA56-CB3C-B9F3-C969B87256F7}"/>
              </a:ext>
            </a:extLst>
          </p:cNvPr>
          <p:cNvGraphicFramePr>
            <a:graphicFrameLocks noGrp="1"/>
          </p:cNvGraphicFramePr>
          <p:nvPr>
            <p:ph idx="1"/>
            <p:extLst>
              <p:ext uri="{D42A27DB-BD31-4B8C-83A1-F6EECF244321}">
                <p14:modId xmlns:p14="http://schemas.microsoft.com/office/powerpoint/2010/main" val="3844548211"/>
              </p:ext>
            </p:extLst>
          </p:nvPr>
        </p:nvGraphicFramePr>
        <p:xfrm>
          <a:off x="179512" y="1792560"/>
          <a:ext cx="8820472" cy="4876800"/>
        </p:xfrm>
        <a:graphic>
          <a:graphicData uri="http://schemas.openxmlformats.org/drawingml/2006/table">
            <a:tbl>
              <a:tblPr firstRow="1" bandRow="1">
                <a:tableStyleId>{5C22544A-7EE6-4342-B048-85BDC9FD1C3A}</a:tableStyleId>
              </a:tblPr>
              <a:tblGrid>
                <a:gridCol w="1658550">
                  <a:extLst>
                    <a:ext uri="{9D8B030D-6E8A-4147-A177-3AD203B41FA5}">
                      <a16:colId xmlns:a16="http://schemas.microsoft.com/office/drawing/2014/main" val="3412713555"/>
                    </a:ext>
                  </a:extLst>
                </a:gridCol>
                <a:gridCol w="3543266">
                  <a:extLst>
                    <a:ext uri="{9D8B030D-6E8A-4147-A177-3AD203B41FA5}">
                      <a16:colId xmlns:a16="http://schemas.microsoft.com/office/drawing/2014/main" val="3422230402"/>
                    </a:ext>
                  </a:extLst>
                </a:gridCol>
                <a:gridCol w="3618656">
                  <a:extLst>
                    <a:ext uri="{9D8B030D-6E8A-4147-A177-3AD203B41FA5}">
                      <a16:colId xmlns:a16="http://schemas.microsoft.com/office/drawing/2014/main" val="2374364937"/>
                    </a:ext>
                  </a:extLst>
                </a:gridCol>
              </a:tblGrid>
              <a:tr h="370840">
                <a:tc>
                  <a:txBody>
                    <a:bodyPr/>
                    <a:lstStyle/>
                    <a:p>
                      <a:endParaRPr lang="en-GB" sz="2400"/>
                    </a:p>
                  </a:txBody>
                  <a:tcPr/>
                </a:tc>
                <a:tc>
                  <a:txBody>
                    <a:bodyPr/>
                    <a:lstStyle/>
                    <a:p>
                      <a:pPr algn="ctr"/>
                      <a:r>
                        <a:rPr lang="en-GB" sz="3200" dirty="0"/>
                        <a:t>Acute Treat</a:t>
                      </a:r>
                    </a:p>
                    <a:p>
                      <a:pPr algn="ctr"/>
                      <a:r>
                        <a:rPr lang="en-GB" sz="2400" b="0" dirty="0"/>
                        <a:t>Discrete threat to life or serious injury</a:t>
                      </a:r>
                    </a:p>
                  </a:txBody>
                  <a:tcPr/>
                </a:tc>
                <a:tc>
                  <a:txBody>
                    <a:bodyPr/>
                    <a:lstStyle/>
                    <a:p>
                      <a:pPr algn="ctr"/>
                      <a:r>
                        <a:rPr lang="en-GB" sz="3200" dirty="0"/>
                        <a:t>Chronic Threat</a:t>
                      </a:r>
                    </a:p>
                    <a:p>
                      <a:pPr algn="ctr"/>
                      <a:r>
                        <a:rPr lang="en-GB" sz="2400" b="0" dirty="0"/>
                        <a:t>Ongoing fear of death or abuse/neglect events</a:t>
                      </a:r>
                    </a:p>
                  </a:txBody>
                  <a:tcPr/>
                </a:tc>
                <a:extLst>
                  <a:ext uri="{0D108BD9-81ED-4DB2-BD59-A6C34878D82A}">
                    <a16:rowId xmlns:a16="http://schemas.microsoft.com/office/drawing/2014/main" val="3864633725"/>
                  </a:ext>
                </a:extLst>
              </a:tr>
              <a:tr h="370840">
                <a:tc>
                  <a:txBody>
                    <a:bodyPr/>
                    <a:lstStyle/>
                    <a:p>
                      <a:r>
                        <a:rPr lang="en-GB" sz="2400" b="1" dirty="0"/>
                        <a:t>Event external to the body</a:t>
                      </a:r>
                    </a:p>
                  </a:txBody>
                  <a:tcPr/>
                </a:tc>
                <a:tc>
                  <a:txBody>
                    <a:bodyPr/>
                    <a:lstStyle/>
                    <a:p>
                      <a:r>
                        <a:rPr lang="en-GB" sz="2400" dirty="0"/>
                        <a:t>RTA, assault, natural disaster, unexpected death of a loved one</a:t>
                      </a:r>
                    </a:p>
                  </a:txBody>
                  <a:tcPr anchor="ctr"/>
                </a:tc>
                <a:tc>
                  <a:txBody>
                    <a:bodyPr/>
                    <a:lstStyle/>
                    <a:p>
                      <a:r>
                        <a:rPr lang="en-GB" sz="2400" dirty="0"/>
                        <a:t>Ongoing abuse or neglect as a child or adult, e.g. CSA, DV, torture, genocide</a:t>
                      </a:r>
                    </a:p>
                  </a:txBody>
                  <a:tcPr anchor="ctr"/>
                </a:tc>
                <a:extLst>
                  <a:ext uri="{0D108BD9-81ED-4DB2-BD59-A6C34878D82A}">
                    <a16:rowId xmlns:a16="http://schemas.microsoft.com/office/drawing/2014/main" val="3204423536"/>
                  </a:ext>
                </a:extLst>
              </a:tr>
              <a:tr h="370840">
                <a:tc>
                  <a:txBody>
                    <a:bodyPr/>
                    <a:lstStyle/>
                    <a:p>
                      <a:r>
                        <a:rPr lang="en-GB" sz="2400" b="1" dirty="0"/>
                        <a:t>Event within the body</a:t>
                      </a:r>
                    </a:p>
                  </a:txBody>
                  <a:tcPr/>
                </a:tc>
                <a:tc>
                  <a:txBody>
                    <a:bodyPr/>
                    <a:lstStyle/>
                    <a:p>
                      <a:r>
                        <a:rPr lang="en-GB" sz="2400" dirty="0"/>
                        <a:t>Severe pain from childbirth, injury or operation, broken limb </a:t>
                      </a:r>
                    </a:p>
                  </a:txBody>
                  <a:tcPr anchor="ctr"/>
                </a:tc>
                <a:tc>
                  <a:txBody>
                    <a:bodyPr/>
                    <a:lstStyle/>
                    <a:p>
                      <a:r>
                        <a:rPr lang="en-GB" sz="2400" dirty="0"/>
                        <a:t>Conditions with ongoing risk – cancer, stroke, CVD e.g. MI, unstable angina</a:t>
                      </a:r>
                    </a:p>
                  </a:txBody>
                  <a:tcPr anchor="ctr"/>
                </a:tc>
                <a:extLst>
                  <a:ext uri="{0D108BD9-81ED-4DB2-BD59-A6C34878D82A}">
                    <a16:rowId xmlns:a16="http://schemas.microsoft.com/office/drawing/2014/main" val="3858767509"/>
                  </a:ext>
                </a:extLst>
              </a:tr>
              <a:tr h="370840">
                <a:tc>
                  <a:txBody>
                    <a:bodyPr/>
                    <a:lstStyle/>
                    <a:p>
                      <a:r>
                        <a:rPr lang="en-GB" sz="2400" b="1" dirty="0"/>
                        <a:t>Both of the above</a:t>
                      </a:r>
                    </a:p>
                  </a:txBody>
                  <a:tcPr anchor="ctr"/>
                </a:tc>
                <a:tc>
                  <a:txBody>
                    <a:bodyPr/>
                    <a:lstStyle/>
                    <a:p>
                      <a:r>
                        <a:rPr lang="en-GB" sz="2400" dirty="0"/>
                        <a:t>Temporary severe pain from injury or difficulty caused by external factors</a:t>
                      </a:r>
                    </a:p>
                  </a:txBody>
                  <a:tcPr anchor="ctr"/>
                </a:tc>
                <a:tc>
                  <a:txBody>
                    <a:bodyPr/>
                    <a:lstStyle/>
                    <a:p>
                      <a:r>
                        <a:rPr lang="en-GB" sz="2400" dirty="0"/>
                        <a:t>Conditions with ongoing risk or disability caused by external factors</a:t>
                      </a:r>
                    </a:p>
                  </a:txBody>
                  <a:tcPr anchor="ctr"/>
                </a:tc>
                <a:extLst>
                  <a:ext uri="{0D108BD9-81ED-4DB2-BD59-A6C34878D82A}">
                    <a16:rowId xmlns:a16="http://schemas.microsoft.com/office/drawing/2014/main" val="1669514625"/>
                  </a:ext>
                </a:extLst>
              </a:tr>
            </a:tbl>
          </a:graphicData>
        </a:graphic>
      </p:graphicFrame>
    </p:spTree>
    <p:extLst>
      <p:ext uri="{BB962C8B-B14F-4D97-AF65-F5344CB8AC3E}">
        <p14:creationId xmlns:p14="http://schemas.microsoft.com/office/powerpoint/2010/main" val="3213971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778550-FC10-DC0B-E2E3-C724A0C19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C8F5E-4852-06FE-E8A6-FF8173B1F097}"/>
              </a:ext>
            </a:extLst>
          </p:cNvPr>
          <p:cNvSpPr>
            <a:spLocks noGrp="1"/>
          </p:cNvSpPr>
          <p:nvPr>
            <p:ph type="title"/>
          </p:nvPr>
        </p:nvSpPr>
        <p:spPr>
          <a:xfrm>
            <a:off x="469776" y="188640"/>
            <a:ext cx="8134672" cy="1143000"/>
          </a:xfrm>
        </p:spPr>
        <p:txBody>
          <a:bodyPr/>
          <a:lstStyle/>
          <a:p>
            <a:r>
              <a:rPr lang="en-GB" dirty="0"/>
              <a:t>Intrusions (I), Avoidance (Av) and Arousal (</a:t>
            </a:r>
            <a:r>
              <a:rPr lang="en-GB" dirty="0" err="1"/>
              <a:t>Ar</a:t>
            </a:r>
            <a:r>
              <a:rPr lang="en-GB" dirty="0"/>
              <a:t>) with Different Events</a:t>
            </a:r>
          </a:p>
        </p:txBody>
      </p:sp>
      <p:graphicFrame>
        <p:nvGraphicFramePr>
          <p:cNvPr id="4" name="Content Placeholder 3">
            <a:extLst>
              <a:ext uri="{FF2B5EF4-FFF2-40B4-BE49-F238E27FC236}">
                <a16:creationId xmlns:a16="http://schemas.microsoft.com/office/drawing/2014/main" id="{4F7FC897-B46C-D3B0-28A6-6F89F1080400}"/>
              </a:ext>
            </a:extLst>
          </p:cNvPr>
          <p:cNvGraphicFramePr>
            <a:graphicFrameLocks noGrp="1"/>
          </p:cNvGraphicFramePr>
          <p:nvPr>
            <p:ph idx="1"/>
          </p:nvPr>
        </p:nvGraphicFramePr>
        <p:xfrm>
          <a:off x="323528" y="1484784"/>
          <a:ext cx="8424936" cy="47244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3412713555"/>
                    </a:ext>
                  </a:extLst>
                </a:gridCol>
                <a:gridCol w="3384376">
                  <a:extLst>
                    <a:ext uri="{9D8B030D-6E8A-4147-A177-3AD203B41FA5}">
                      <a16:colId xmlns:a16="http://schemas.microsoft.com/office/drawing/2014/main" val="3422230402"/>
                    </a:ext>
                  </a:extLst>
                </a:gridCol>
                <a:gridCol w="3672408">
                  <a:extLst>
                    <a:ext uri="{9D8B030D-6E8A-4147-A177-3AD203B41FA5}">
                      <a16:colId xmlns:a16="http://schemas.microsoft.com/office/drawing/2014/main" val="2374364937"/>
                    </a:ext>
                  </a:extLst>
                </a:gridCol>
              </a:tblGrid>
              <a:tr h="370840">
                <a:tc>
                  <a:txBody>
                    <a:bodyPr/>
                    <a:lstStyle/>
                    <a:p>
                      <a:endParaRPr lang="en-GB" sz="2200"/>
                    </a:p>
                  </a:txBody>
                  <a:tcPr/>
                </a:tc>
                <a:tc>
                  <a:txBody>
                    <a:bodyPr/>
                    <a:lstStyle/>
                    <a:p>
                      <a:pPr algn="ctr"/>
                      <a:r>
                        <a:rPr lang="en-GB" sz="2200" dirty="0"/>
                        <a:t>Acute Treat</a:t>
                      </a:r>
                    </a:p>
                    <a:p>
                      <a:pPr algn="ctr"/>
                      <a:r>
                        <a:rPr lang="en-GB" sz="2200" b="0" dirty="0"/>
                        <a:t>Discrete threat to life or serious injury</a:t>
                      </a:r>
                    </a:p>
                  </a:txBody>
                  <a:tcPr/>
                </a:tc>
                <a:tc>
                  <a:txBody>
                    <a:bodyPr/>
                    <a:lstStyle/>
                    <a:p>
                      <a:pPr algn="ctr"/>
                      <a:r>
                        <a:rPr lang="en-GB" sz="2200" dirty="0"/>
                        <a:t>Chronic Threat</a:t>
                      </a:r>
                    </a:p>
                    <a:p>
                      <a:pPr algn="ctr"/>
                      <a:r>
                        <a:rPr lang="en-GB" sz="2200" b="0" dirty="0"/>
                        <a:t>Ongoing fear of death or abuse/neglect events</a:t>
                      </a:r>
                    </a:p>
                  </a:txBody>
                  <a:tcPr/>
                </a:tc>
                <a:extLst>
                  <a:ext uri="{0D108BD9-81ED-4DB2-BD59-A6C34878D82A}">
                    <a16:rowId xmlns:a16="http://schemas.microsoft.com/office/drawing/2014/main" val="3864633725"/>
                  </a:ext>
                </a:extLst>
              </a:tr>
              <a:tr h="370840">
                <a:tc>
                  <a:txBody>
                    <a:bodyPr/>
                    <a:lstStyle/>
                    <a:p>
                      <a:r>
                        <a:rPr lang="en-GB" sz="2200" b="1" dirty="0"/>
                        <a:t>Event external to the body</a:t>
                      </a:r>
                    </a:p>
                  </a:txBody>
                  <a:tcPr/>
                </a:tc>
                <a:tc>
                  <a:txBody>
                    <a:bodyPr/>
                    <a:lstStyle/>
                    <a:p>
                      <a:r>
                        <a:rPr lang="en-GB" sz="2200" dirty="0"/>
                        <a:t>I: past oriented; Av: possible</a:t>
                      </a:r>
                    </a:p>
                    <a:p>
                      <a:r>
                        <a:rPr lang="en-GB" sz="2200" dirty="0" err="1"/>
                        <a:t>Ar</a:t>
                      </a:r>
                      <a:r>
                        <a:rPr lang="en-GB" sz="2200" dirty="0"/>
                        <a:t>: due to external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I: future oriented; Av: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a:t>Ar</a:t>
                      </a:r>
                      <a:r>
                        <a:rPr lang="en-GB" sz="2200" dirty="0"/>
                        <a:t>: due to external events</a:t>
                      </a:r>
                    </a:p>
                  </a:txBody>
                  <a:tcPr anchor="ctr"/>
                </a:tc>
                <a:extLst>
                  <a:ext uri="{0D108BD9-81ED-4DB2-BD59-A6C34878D82A}">
                    <a16:rowId xmlns:a16="http://schemas.microsoft.com/office/drawing/2014/main" val="3204423536"/>
                  </a:ext>
                </a:extLst>
              </a:tr>
              <a:tr h="370840">
                <a:tc>
                  <a:txBody>
                    <a:bodyPr/>
                    <a:lstStyle/>
                    <a:p>
                      <a:r>
                        <a:rPr lang="en-GB" sz="2200" b="1" dirty="0"/>
                        <a:t>Event within the body</a:t>
                      </a:r>
                    </a:p>
                  </a:txBody>
                  <a:tcPr/>
                </a:tc>
                <a:tc>
                  <a:txBody>
                    <a:bodyPr/>
                    <a:lstStyle/>
                    <a:p>
                      <a:r>
                        <a:rPr lang="en-GB" sz="2200" dirty="0"/>
                        <a:t>I: past oriented; Av: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a:t>Ar</a:t>
                      </a:r>
                      <a:r>
                        <a:rPr lang="en-GB" sz="2200" dirty="0"/>
                        <a:t>: due to internal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I: future oriented; Av: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a:t>Ar</a:t>
                      </a:r>
                      <a:r>
                        <a:rPr lang="en-GB" sz="2200" dirty="0"/>
                        <a:t>: due to internal events</a:t>
                      </a:r>
                    </a:p>
                  </a:txBody>
                  <a:tcPr anchor="ctr"/>
                </a:tc>
                <a:extLst>
                  <a:ext uri="{0D108BD9-81ED-4DB2-BD59-A6C34878D82A}">
                    <a16:rowId xmlns:a16="http://schemas.microsoft.com/office/drawing/2014/main" val="3858767509"/>
                  </a:ext>
                </a:extLst>
              </a:tr>
              <a:tr h="370840">
                <a:tc>
                  <a:txBody>
                    <a:bodyPr/>
                    <a:lstStyle/>
                    <a:p>
                      <a:r>
                        <a:rPr lang="en-GB" sz="2200" b="1" dirty="0"/>
                        <a:t>Both of the above</a:t>
                      </a:r>
                    </a:p>
                  </a:txBody>
                  <a:tcPr anchor="ctr"/>
                </a:tc>
                <a:tc>
                  <a:txBody>
                    <a:bodyPr/>
                    <a:lstStyle/>
                    <a:p>
                      <a:r>
                        <a:rPr lang="en-GB" sz="2200" dirty="0"/>
                        <a:t>I: past oriented; Av: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a:t>Ar</a:t>
                      </a:r>
                      <a:r>
                        <a:rPr lang="en-GB" sz="2200" dirty="0"/>
                        <a:t>: triggered by both internal &amp; external events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I: future oriented; Av: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a:t>Ar</a:t>
                      </a:r>
                      <a:r>
                        <a:rPr lang="en-GB" sz="2200" dirty="0"/>
                        <a:t>: triggered by both internal &amp; external events</a:t>
                      </a:r>
                    </a:p>
                  </a:txBody>
                  <a:tcPr anchor="ctr"/>
                </a:tc>
                <a:extLst>
                  <a:ext uri="{0D108BD9-81ED-4DB2-BD59-A6C34878D82A}">
                    <a16:rowId xmlns:a16="http://schemas.microsoft.com/office/drawing/2014/main" val="1669514625"/>
                  </a:ext>
                </a:extLst>
              </a:tr>
            </a:tbl>
          </a:graphicData>
        </a:graphic>
      </p:graphicFrame>
      <p:sp>
        <p:nvSpPr>
          <p:cNvPr id="3" name="TextBox 2">
            <a:extLst>
              <a:ext uri="{FF2B5EF4-FFF2-40B4-BE49-F238E27FC236}">
                <a16:creationId xmlns:a16="http://schemas.microsoft.com/office/drawing/2014/main" id="{7CA29310-0463-E091-0607-EED8582DC077}"/>
              </a:ext>
            </a:extLst>
          </p:cNvPr>
          <p:cNvSpPr txBox="1"/>
          <p:nvPr/>
        </p:nvSpPr>
        <p:spPr>
          <a:xfrm>
            <a:off x="107504" y="6237312"/>
            <a:ext cx="892899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Adapted from Edmondson D. An enduring somatic threat model of posttraumatic stress disorder due to acute life‐threatening medical events. Social &amp; Personality Psychology Compass. 2014 </a:t>
            </a:r>
            <a:r>
              <a:rPr kumimoji="0" lang="en-GB"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Mar;8</a:t>
            </a:r>
            <a:r>
              <a:rPr kumimoji="0" lang="en-GB"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(3):118-34</a:t>
            </a:r>
          </a:p>
        </p:txBody>
      </p:sp>
    </p:spTree>
    <p:extLst>
      <p:ext uri="{BB962C8B-B14F-4D97-AF65-F5344CB8AC3E}">
        <p14:creationId xmlns:p14="http://schemas.microsoft.com/office/powerpoint/2010/main" val="2605417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DAAE-4B67-7FB2-8991-0FB86DD600D8}"/>
              </a:ext>
            </a:extLst>
          </p:cNvPr>
          <p:cNvSpPr>
            <a:spLocks noGrp="1"/>
          </p:cNvSpPr>
          <p:nvPr>
            <p:ph type="title"/>
          </p:nvPr>
        </p:nvSpPr>
        <p:spPr>
          <a:xfrm>
            <a:off x="685800" y="188640"/>
            <a:ext cx="7772400" cy="1143000"/>
          </a:xfrm>
        </p:spPr>
        <p:txBody>
          <a:bodyPr/>
          <a:lstStyle/>
          <a:p>
            <a:r>
              <a:rPr lang="en-GB" dirty="0"/>
              <a:t>PTSD in DSM-5 (2013)</a:t>
            </a:r>
          </a:p>
        </p:txBody>
      </p:sp>
      <p:sp>
        <p:nvSpPr>
          <p:cNvPr id="3" name="Content Placeholder 2">
            <a:extLst>
              <a:ext uri="{FF2B5EF4-FFF2-40B4-BE49-F238E27FC236}">
                <a16:creationId xmlns:a16="http://schemas.microsoft.com/office/drawing/2014/main" id="{EF6A655A-53B2-9208-CBE9-748E54738330}"/>
              </a:ext>
            </a:extLst>
          </p:cNvPr>
          <p:cNvSpPr>
            <a:spLocks noGrp="1"/>
          </p:cNvSpPr>
          <p:nvPr>
            <p:ph idx="1"/>
          </p:nvPr>
        </p:nvSpPr>
        <p:spPr>
          <a:xfrm>
            <a:off x="469776" y="1340768"/>
            <a:ext cx="8206680" cy="5256584"/>
          </a:xfrm>
        </p:spPr>
        <p:txBody>
          <a:bodyPr/>
          <a:lstStyle/>
          <a:p>
            <a:r>
              <a:rPr lang="en-GB" sz="3000" dirty="0"/>
              <a:t>Directly experiencing or witnessing actual or threatened death, serious injury or sexual violence or learning it has occurred to a loved one</a:t>
            </a:r>
          </a:p>
          <a:p>
            <a:r>
              <a:rPr lang="en-GB" sz="3000" dirty="0"/>
              <a:t>Changes present for &gt; 1 month associated with functional impairment:</a:t>
            </a:r>
          </a:p>
          <a:p>
            <a:pPr lvl="1"/>
            <a:r>
              <a:rPr lang="en-GB" sz="2600" dirty="0"/>
              <a:t>Presence of intrusive symptoms associated with the traumatic event</a:t>
            </a:r>
          </a:p>
          <a:p>
            <a:pPr lvl="1"/>
            <a:r>
              <a:rPr lang="en-GB" sz="2600" dirty="0"/>
              <a:t>Presence of negative cognitions and associated mood symptoms</a:t>
            </a:r>
          </a:p>
          <a:p>
            <a:pPr lvl="1"/>
            <a:r>
              <a:rPr lang="en-GB" sz="2600" dirty="0"/>
              <a:t>Changes in arousal and reactivity associated with the traumatic event</a:t>
            </a:r>
          </a:p>
        </p:txBody>
      </p:sp>
    </p:spTree>
    <p:extLst>
      <p:ext uri="{BB962C8B-B14F-4D97-AF65-F5344CB8AC3E}">
        <p14:creationId xmlns:p14="http://schemas.microsoft.com/office/powerpoint/2010/main" val="1943479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34F-3312-2A91-386C-BF73E43AD950}"/>
              </a:ext>
            </a:extLst>
          </p:cNvPr>
          <p:cNvSpPr>
            <a:spLocks noGrp="1"/>
          </p:cNvSpPr>
          <p:nvPr>
            <p:ph type="title"/>
          </p:nvPr>
        </p:nvSpPr>
        <p:spPr>
          <a:xfrm>
            <a:off x="323528" y="116632"/>
            <a:ext cx="8496944" cy="1143000"/>
          </a:xfrm>
        </p:spPr>
        <p:txBody>
          <a:bodyPr/>
          <a:lstStyle/>
          <a:p>
            <a:r>
              <a:rPr lang="en-GB" dirty="0"/>
              <a:t>3 Main Types of Trauma Syndromes</a:t>
            </a:r>
          </a:p>
        </p:txBody>
      </p:sp>
      <p:sp>
        <p:nvSpPr>
          <p:cNvPr id="3" name="Content Placeholder 2">
            <a:extLst>
              <a:ext uri="{FF2B5EF4-FFF2-40B4-BE49-F238E27FC236}">
                <a16:creationId xmlns:a16="http://schemas.microsoft.com/office/drawing/2014/main" id="{591FCC49-EA52-14E0-601D-0129B955BB67}"/>
              </a:ext>
            </a:extLst>
          </p:cNvPr>
          <p:cNvSpPr>
            <a:spLocks noGrp="1"/>
          </p:cNvSpPr>
          <p:nvPr>
            <p:ph idx="1"/>
          </p:nvPr>
        </p:nvSpPr>
        <p:spPr>
          <a:xfrm>
            <a:off x="397768" y="1124744"/>
            <a:ext cx="8422704" cy="5328592"/>
          </a:xfrm>
        </p:spPr>
        <p:txBody>
          <a:bodyPr/>
          <a:lstStyle/>
          <a:p>
            <a:r>
              <a:rPr lang="en-GB" dirty="0"/>
              <a:t>PTSD:</a:t>
            </a:r>
          </a:p>
          <a:p>
            <a:pPr lvl="1"/>
            <a:r>
              <a:rPr lang="en-GB" dirty="0"/>
              <a:t>Typically one or small number of events as an adult, e.g. assault, rape, RTA, natural disaster </a:t>
            </a:r>
          </a:p>
          <a:p>
            <a:r>
              <a:rPr lang="en-GB" dirty="0"/>
              <a:t>Complex PTSD (</a:t>
            </a:r>
            <a:r>
              <a:rPr lang="en-GB" dirty="0" err="1"/>
              <a:t>cPTSD</a:t>
            </a:r>
            <a:r>
              <a:rPr lang="en-GB" dirty="0"/>
              <a:t>): </a:t>
            </a:r>
          </a:p>
          <a:p>
            <a:pPr lvl="1"/>
            <a:r>
              <a:rPr lang="en-GB" dirty="0"/>
              <a:t>Multiple events as a child or adult, e.g. sexual, physical, psychological abuse or neglect, military trauma </a:t>
            </a:r>
          </a:p>
          <a:p>
            <a:r>
              <a:rPr lang="en-GB" dirty="0"/>
              <a:t>DID (Dissociative Identity Disorder, previously called multiple personality disorder): </a:t>
            </a:r>
          </a:p>
          <a:p>
            <a:pPr lvl="1"/>
            <a:r>
              <a:rPr lang="en-GB" dirty="0"/>
              <a:t>Multiple events in childhood, typically starting prior to 5 years of age (and often with events continuing)  </a:t>
            </a:r>
          </a:p>
        </p:txBody>
      </p:sp>
    </p:spTree>
    <p:extLst>
      <p:ext uri="{BB962C8B-B14F-4D97-AF65-F5344CB8AC3E}">
        <p14:creationId xmlns:p14="http://schemas.microsoft.com/office/powerpoint/2010/main" val="2775557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70E5-38BC-E29F-23ED-61C9C1B372E8}"/>
              </a:ext>
            </a:extLst>
          </p:cNvPr>
          <p:cNvSpPr>
            <a:spLocks noGrp="1"/>
          </p:cNvSpPr>
          <p:nvPr>
            <p:ph type="title"/>
          </p:nvPr>
        </p:nvSpPr>
        <p:spPr>
          <a:xfrm>
            <a:off x="685800" y="332656"/>
            <a:ext cx="7772400" cy="1143000"/>
          </a:xfrm>
        </p:spPr>
        <p:txBody>
          <a:bodyPr/>
          <a:lstStyle/>
          <a:p>
            <a:r>
              <a:rPr lang="en-GB"/>
              <a:t>Point Prevalence </a:t>
            </a:r>
            <a:r>
              <a:rPr lang="en-GB" dirty="0"/>
              <a:t>of Trauma and Trauma Syndromes</a:t>
            </a:r>
          </a:p>
        </p:txBody>
      </p:sp>
      <p:sp>
        <p:nvSpPr>
          <p:cNvPr id="3" name="Content Placeholder 2">
            <a:extLst>
              <a:ext uri="{FF2B5EF4-FFF2-40B4-BE49-F238E27FC236}">
                <a16:creationId xmlns:a16="http://schemas.microsoft.com/office/drawing/2014/main" id="{C78189A7-CF7F-8DB1-4A9F-DAB7F8546EB5}"/>
              </a:ext>
            </a:extLst>
          </p:cNvPr>
          <p:cNvSpPr>
            <a:spLocks noGrp="1"/>
          </p:cNvSpPr>
          <p:nvPr>
            <p:ph idx="1"/>
          </p:nvPr>
        </p:nvSpPr>
        <p:spPr>
          <a:xfrm>
            <a:off x="685800" y="1628800"/>
            <a:ext cx="7772400" cy="5157192"/>
          </a:xfrm>
        </p:spPr>
        <p:txBody>
          <a:bodyPr/>
          <a:lstStyle/>
          <a:p>
            <a:r>
              <a:rPr lang="en-GB" sz="2800" dirty="0"/>
              <a:t>Childhood sexual abuse:</a:t>
            </a:r>
          </a:p>
          <a:p>
            <a:pPr lvl="1"/>
            <a:r>
              <a:rPr lang="en-GB" sz="2400" dirty="0"/>
              <a:t>1 in 6 girls and 1 in 20 boys (UK Independent Inquiry into Child Sexual Abuse, Oct 2022)</a:t>
            </a:r>
          </a:p>
          <a:p>
            <a:r>
              <a:rPr lang="en-GB" sz="2800" dirty="0"/>
              <a:t>PTSD:</a:t>
            </a:r>
          </a:p>
          <a:p>
            <a:pPr lvl="1"/>
            <a:r>
              <a:rPr lang="en-GB" sz="2400" dirty="0"/>
              <a:t>1% general population (3.5% USA), 3.5% if assaulted </a:t>
            </a:r>
          </a:p>
          <a:p>
            <a:pPr lvl="1"/>
            <a:r>
              <a:rPr lang="en-GB" sz="2400" dirty="0"/>
              <a:t>3.5% unwounded soldiers, 20% wounded soldiers</a:t>
            </a:r>
          </a:p>
          <a:p>
            <a:r>
              <a:rPr lang="en-GB" sz="2800" dirty="0"/>
              <a:t>Complex PTSD:</a:t>
            </a:r>
          </a:p>
          <a:p>
            <a:pPr lvl="1"/>
            <a:r>
              <a:rPr lang="en-GB" sz="2400" dirty="0"/>
              <a:t>1-8% (average 5%) general population</a:t>
            </a:r>
          </a:p>
          <a:p>
            <a:pPr lvl="1"/>
            <a:r>
              <a:rPr lang="en-GB" sz="2400" dirty="0"/>
              <a:t>16-38% refugees and asylum seekers</a:t>
            </a:r>
          </a:p>
          <a:p>
            <a:r>
              <a:rPr lang="en-GB" sz="2800" dirty="0"/>
              <a:t>DID:</a:t>
            </a:r>
          </a:p>
          <a:p>
            <a:pPr lvl="1"/>
            <a:r>
              <a:rPr lang="en-GB" sz="2400" dirty="0"/>
              <a:t>1.5% general population </a:t>
            </a:r>
          </a:p>
          <a:p>
            <a:endParaRPr lang="en-GB" sz="2800" dirty="0"/>
          </a:p>
        </p:txBody>
      </p:sp>
    </p:spTree>
    <p:extLst>
      <p:ext uri="{BB962C8B-B14F-4D97-AF65-F5344CB8AC3E}">
        <p14:creationId xmlns:p14="http://schemas.microsoft.com/office/powerpoint/2010/main" val="317458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132440" cy="1143000"/>
          </a:xfrm>
        </p:spPr>
        <p:txBody>
          <a:bodyPr/>
          <a:lstStyle/>
          <a:p>
            <a:r>
              <a:rPr lang="en-GB" dirty="0"/>
              <a:t>Dissociation – Normal, Behind the Scenes and Clinically Obvious </a:t>
            </a:r>
          </a:p>
        </p:txBody>
      </p:sp>
      <p:sp>
        <p:nvSpPr>
          <p:cNvPr id="3" name="Content Placeholder 2"/>
          <p:cNvSpPr>
            <a:spLocks noGrp="1"/>
          </p:cNvSpPr>
          <p:nvPr>
            <p:ph idx="1"/>
          </p:nvPr>
        </p:nvSpPr>
        <p:spPr>
          <a:xfrm>
            <a:off x="323528" y="1628800"/>
            <a:ext cx="8424936" cy="5040560"/>
          </a:xfrm>
        </p:spPr>
        <p:txBody>
          <a:bodyPr/>
          <a:lstStyle/>
          <a:p>
            <a:pPr>
              <a:buFont typeface="Arial" panose="020B0604020202020204" pitchFamily="34" charset="0"/>
              <a:buChar char="•"/>
            </a:pPr>
            <a:r>
              <a:rPr lang="en-GB" sz="2800" dirty="0"/>
              <a:t>Normal: A normal day to day psychological process, but to different degrees in different people, e.g. drive somewhere familiar but not recall the journey</a:t>
            </a:r>
          </a:p>
          <a:p>
            <a:pPr>
              <a:buFont typeface="Arial" panose="020B0604020202020204" pitchFamily="34" charset="0"/>
              <a:buChar char="•"/>
            </a:pPr>
            <a:r>
              <a:rPr lang="en-GB" sz="2800" dirty="0"/>
              <a:t>Behind the scenes: When traumatised, we may develop PTSD, </a:t>
            </a:r>
            <a:r>
              <a:rPr lang="en-GB" sz="2800" dirty="0" err="1"/>
              <a:t>cPTSD</a:t>
            </a:r>
            <a:r>
              <a:rPr lang="en-GB" sz="2800" dirty="0"/>
              <a:t> or DID where the survival strategy to overwhelming stress is to separate (dissociate) the emotions, thoughts and feelings about the event</a:t>
            </a:r>
          </a:p>
          <a:p>
            <a:pPr>
              <a:buFont typeface="Arial" panose="020B0604020202020204" pitchFamily="34" charset="0"/>
              <a:buChar char="•"/>
            </a:pPr>
            <a:r>
              <a:rPr lang="en-GB" sz="2800" dirty="0"/>
              <a:t>Clinically: Clinical dissociation is a disruption and/or discontinuity in the normal integration of consciousness, memory, identity, emotion, perception, body representation, motor control and behaviour</a:t>
            </a:r>
          </a:p>
        </p:txBody>
      </p:sp>
    </p:spTree>
    <p:extLst>
      <p:ext uri="{BB962C8B-B14F-4D97-AF65-F5344CB8AC3E}">
        <p14:creationId xmlns:p14="http://schemas.microsoft.com/office/powerpoint/2010/main" val="1755149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04CE-3C19-B491-B034-E4154C917AEE}"/>
              </a:ext>
            </a:extLst>
          </p:cNvPr>
          <p:cNvSpPr>
            <a:spLocks noGrp="1"/>
          </p:cNvSpPr>
          <p:nvPr>
            <p:ph type="title"/>
          </p:nvPr>
        </p:nvSpPr>
        <p:spPr>
          <a:xfrm>
            <a:off x="0" y="332656"/>
            <a:ext cx="9036496" cy="1143000"/>
          </a:xfrm>
        </p:spPr>
        <p:txBody>
          <a:bodyPr/>
          <a:lstStyle/>
          <a:p>
            <a:r>
              <a:rPr lang="en-GB" sz="4000" dirty="0"/>
              <a:t>Measure Level of Dissociation Using the  Dissociative Experiences Scale (DES)</a:t>
            </a:r>
          </a:p>
        </p:txBody>
      </p:sp>
      <p:sp>
        <p:nvSpPr>
          <p:cNvPr id="3" name="Content Placeholder 2">
            <a:extLst>
              <a:ext uri="{FF2B5EF4-FFF2-40B4-BE49-F238E27FC236}">
                <a16:creationId xmlns:a16="http://schemas.microsoft.com/office/drawing/2014/main" id="{43AF2153-56A4-E1E7-D82A-7D85FCA86F1D}"/>
              </a:ext>
            </a:extLst>
          </p:cNvPr>
          <p:cNvSpPr>
            <a:spLocks noGrp="1"/>
          </p:cNvSpPr>
          <p:nvPr>
            <p:ph idx="1"/>
          </p:nvPr>
        </p:nvSpPr>
        <p:spPr>
          <a:xfrm>
            <a:off x="685800" y="1772816"/>
            <a:ext cx="7772400" cy="4752528"/>
          </a:xfrm>
        </p:spPr>
        <p:txBody>
          <a:bodyPr/>
          <a:lstStyle/>
          <a:p>
            <a:r>
              <a:rPr lang="en-GB" sz="3400" dirty="0"/>
              <a:t>Typical average scores on the 28 item DES out of 100:</a:t>
            </a:r>
          </a:p>
          <a:p>
            <a:pPr lvl="1"/>
            <a:r>
              <a:rPr lang="en-GB" sz="3000" dirty="0"/>
              <a:t>3-8 general population </a:t>
            </a:r>
          </a:p>
          <a:p>
            <a:pPr lvl="1"/>
            <a:r>
              <a:rPr lang="en-GB" sz="3000" dirty="0"/>
              <a:t>4-13 mood and anxiety disorders</a:t>
            </a:r>
          </a:p>
          <a:p>
            <a:pPr lvl="1"/>
            <a:r>
              <a:rPr lang="en-GB" sz="3000" dirty="0"/>
              <a:t>10-20 schizophrenia and bipolar disorder </a:t>
            </a:r>
          </a:p>
          <a:p>
            <a:pPr lvl="1"/>
            <a:r>
              <a:rPr lang="en-GB" sz="3000" dirty="0"/>
              <a:t>30-40 PTSD and </a:t>
            </a:r>
            <a:r>
              <a:rPr lang="en-GB" sz="3000" dirty="0" err="1"/>
              <a:t>DDNOS</a:t>
            </a:r>
            <a:r>
              <a:rPr lang="en-GB" sz="3000" dirty="0"/>
              <a:t> (dissociative disorders not otherwise specified, which probably includes </a:t>
            </a:r>
            <a:r>
              <a:rPr lang="en-GB" sz="3000" dirty="0" err="1"/>
              <a:t>cPTSD</a:t>
            </a:r>
            <a:r>
              <a:rPr lang="en-GB" sz="3000" dirty="0"/>
              <a:t>)</a:t>
            </a:r>
          </a:p>
          <a:p>
            <a:pPr lvl="1"/>
            <a:r>
              <a:rPr lang="en-GB" sz="3000" dirty="0"/>
              <a:t>40-60 DID</a:t>
            </a:r>
          </a:p>
        </p:txBody>
      </p:sp>
    </p:spTree>
    <p:extLst>
      <p:ext uri="{BB962C8B-B14F-4D97-AF65-F5344CB8AC3E}">
        <p14:creationId xmlns:p14="http://schemas.microsoft.com/office/powerpoint/2010/main" val="2764033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5BED-5AC7-B614-4347-0031F7C455A2}"/>
              </a:ext>
            </a:extLst>
          </p:cNvPr>
          <p:cNvSpPr>
            <a:spLocks noGrp="1"/>
          </p:cNvSpPr>
          <p:nvPr>
            <p:ph type="title"/>
          </p:nvPr>
        </p:nvSpPr>
        <p:spPr>
          <a:xfrm>
            <a:off x="395536" y="476672"/>
            <a:ext cx="8280920" cy="1143000"/>
          </a:xfrm>
        </p:spPr>
        <p:txBody>
          <a:bodyPr/>
          <a:lstStyle/>
          <a:p>
            <a:r>
              <a:rPr lang="en-GB" dirty="0"/>
              <a:t>What is Happening when we Dissociate in PTSD?</a:t>
            </a:r>
          </a:p>
        </p:txBody>
      </p:sp>
      <p:sp>
        <p:nvSpPr>
          <p:cNvPr id="3" name="Content Placeholder 2">
            <a:extLst>
              <a:ext uri="{FF2B5EF4-FFF2-40B4-BE49-F238E27FC236}">
                <a16:creationId xmlns:a16="http://schemas.microsoft.com/office/drawing/2014/main" id="{0BF37549-F951-1005-070F-AA28FFE1BB6F}"/>
              </a:ext>
            </a:extLst>
          </p:cNvPr>
          <p:cNvSpPr>
            <a:spLocks noGrp="1"/>
          </p:cNvSpPr>
          <p:nvPr>
            <p:ph idx="1"/>
          </p:nvPr>
        </p:nvSpPr>
        <p:spPr>
          <a:xfrm>
            <a:off x="685800" y="1988840"/>
            <a:ext cx="7772400" cy="4114800"/>
          </a:xfrm>
        </p:spPr>
        <p:txBody>
          <a:bodyPr/>
          <a:lstStyle/>
          <a:p>
            <a:r>
              <a:rPr lang="en-GB" dirty="0"/>
              <a:t>An event is experienced as emotionally overwhelming, so the brain splits the experience into components:</a:t>
            </a:r>
          </a:p>
          <a:p>
            <a:pPr lvl="1"/>
            <a:r>
              <a:rPr lang="en-GB" dirty="0"/>
              <a:t>Dividing up the memory into fragments, and/or</a:t>
            </a:r>
          </a:p>
          <a:p>
            <a:pPr lvl="1"/>
            <a:r>
              <a:rPr lang="en-GB" dirty="0"/>
              <a:t>Separating the thoughts about it from the emotional feelings and physical sensations attached to it</a:t>
            </a:r>
          </a:p>
          <a:p>
            <a:r>
              <a:rPr lang="en-GB" dirty="0"/>
              <a:t>Dissociation is “a normal response to an abnormal event” and a survival strategy</a:t>
            </a:r>
          </a:p>
          <a:p>
            <a:endParaRPr lang="en-GB" dirty="0"/>
          </a:p>
        </p:txBody>
      </p:sp>
    </p:spTree>
    <p:extLst>
      <p:ext uri="{BB962C8B-B14F-4D97-AF65-F5344CB8AC3E}">
        <p14:creationId xmlns:p14="http://schemas.microsoft.com/office/powerpoint/2010/main" val="1166863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7E53-BC40-1B4A-663D-11AE5FD45472}"/>
              </a:ext>
            </a:extLst>
          </p:cNvPr>
          <p:cNvSpPr>
            <a:spLocks noGrp="1"/>
          </p:cNvSpPr>
          <p:nvPr>
            <p:ph type="title"/>
          </p:nvPr>
        </p:nvSpPr>
        <p:spPr>
          <a:xfrm>
            <a:off x="685800" y="404664"/>
            <a:ext cx="7772400" cy="1143000"/>
          </a:xfrm>
        </p:spPr>
        <p:txBody>
          <a:bodyPr/>
          <a:lstStyle/>
          <a:p>
            <a:r>
              <a:rPr lang="en-GB" dirty="0"/>
              <a:t>Effects of Fragmenting Memories</a:t>
            </a:r>
          </a:p>
        </p:txBody>
      </p:sp>
      <p:sp>
        <p:nvSpPr>
          <p:cNvPr id="3" name="Content Placeholder 2">
            <a:extLst>
              <a:ext uri="{FF2B5EF4-FFF2-40B4-BE49-F238E27FC236}">
                <a16:creationId xmlns:a16="http://schemas.microsoft.com/office/drawing/2014/main" id="{E7C8DEC4-44B2-B036-590E-D346E299FE15}"/>
              </a:ext>
            </a:extLst>
          </p:cNvPr>
          <p:cNvSpPr>
            <a:spLocks noGrp="1"/>
          </p:cNvSpPr>
          <p:nvPr>
            <p:ph idx="1"/>
          </p:nvPr>
        </p:nvSpPr>
        <p:spPr>
          <a:xfrm>
            <a:off x="669239" y="1547664"/>
            <a:ext cx="7772400" cy="4824536"/>
          </a:xfrm>
        </p:spPr>
        <p:txBody>
          <a:bodyPr/>
          <a:lstStyle/>
          <a:p>
            <a:r>
              <a:rPr lang="en-GB" dirty="0"/>
              <a:t>Intrusive experiences (re-experiencing):</a:t>
            </a:r>
          </a:p>
          <a:p>
            <a:pPr lvl="1"/>
            <a:r>
              <a:rPr lang="en-GB" dirty="0"/>
              <a:t>Flashbacks from traumatic memories, thoughts, feelings and sensations, suddenly entering mind </a:t>
            </a:r>
          </a:p>
          <a:p>
            <a:r>
              <a:rPr lang="en-GB" dirty="0"/>
              <a:t>Avoidance of triggers:</a:t>
            </a:r>
          </a:p>
          <a:p>
            <a:pPr lvl="1"/>
            <a:r>
              <a:rPr lang="en-GB" dirty="0"/>
              <a:t>Aiming to avoid anything that may trigger intrusive experiences or increased anxiety</a:t>
            </a:r>
          </a:p>
          <a:p>
            <a:r>
              <a:rPr lang="en-GB" dirty="0"/>
              <a:t>Physiological arousal:</a:t>
            </a:r>
          </a:p>
          <a:p>
            <a:pPr lvl="1"/>
            <a:r>
              <a:rPr lang="en-GB" dirty="0"/>
              <a:t>Difficulty going to sleep or staying asleep, difficulty concentrating, anxious, irritable, anger, hypervigilant, startle response</a:t>
            </a:r>
          </a:p>
        </p:txBody>
      </p:sp>
    </p:spTree>
    <p:extLst>
      <p:ext uri="{BB962C8B-B14F-4D97-AF65-F5344CB8AC3E}">
        <p14:creationId xmlns:p14="http://schemas.microsoft.com/office/powerpoint/2010/main" val="4257822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0161-4CCC-4C98-9198-53AAD26CB9C9}"/>
              </a:ext>
            </a:extLst>
          </p:cNvPr>
          <p:cNvSpPr>
            <a:spLocks noGrp="1"/>
          </p:cNvSpPr>
          <p:nvPr>
            <p:ph type="title"/>
          </p:nvPr>
        </p:nvSpPr>
        <p:spPr>
          <a:xfrm>
            <a:off x="685800" y="44624"/>
            <a:ext cx="7772400" cy="1143000"/>
          </a:xfrm>
        </p:spPr>
        <p:txBody>
          <a:bodyPr/>
          <a:lstStyle/>
          <a:p>
            <a:r>
              <a:rPr lang="en-GB" dirty="0"/>
              <a:t>Screening for PTSD</a:t>
            </a:r>
          </a:p>
        </p:txBody>
      </p:sp>
      <p:sp>
        <p:nvSpPr>
          <p:cNvPr id="3" name="Content Placeholder 2">
            <a:extLst>
              <a:ext uri="{FF2B5EF4-FFF2-40B4-BE49-F238E27FC236}">
                <a16:creationId xmlns:a16="http://schemas.microsoft.com/office/drawing/2014/main" id="{386EB311-F192-55F5-F9D8-31BBF5C749FB}"/>
              </a:ext>
            </a:extLst>
          </p:cNvPr>
          <p:cNvSpPr>
            <a:spLocks noGrp="1"/>
          </p:cNvSpPr>
          <p:nvPr>
            <p:ph idx="1"/>
          </p:nvPr>
        </p:nvSpPr>
        <p:spPr>
          <a:xfrm>
            <a:off x="539552" y="1052736"/>
            <a:ext cx="7992888" cy="5760640"/>
          </a:xfrm>
        </p:spPr>
        <p:txBody>
          <a:bodyPr/>
          <a:lstStyle/>
          <a:p>
            <a:r>
              <a:rPr lang="en-GB" dirty="0"/>
              <a:t>Various questionnaires available, including the IES-R (Impact of Event Scale – Revised) used to assess subjective distress</a:t>
            </a:r>
          </a:p>
          <a:p>
            <a:r>
              <a:rPr lang="en-GB" dirty="0"/>
              <a:t>Most researched of all trauma scales</a:t>
            </a:r>
          </a:p>
          <a:p>
            <a:pPr lvl="1"/>
            <a:r>
              <a:rPr lang="en-GB" dirty="0"/>
              <a:t>Score 24-32 of clinical concern, ≥ 33 probable PTSD, ≥ 37 have a suppressed immune system</a:t>
            </a:r>
          </a:p>
          <a:p>
            <a:r>
              <a:rPr lang="en-GB" dirty="0"/>
              <a:t>Problems with the IES-R:</a:t>
            </a:r>
          </a:p>
          <a:p>
            <a:pPr lvl="1"/>
            <a:r>
              <a:rPr lang="en-GB" dirty="0"/>
              <a:t>Need to specify a specific trauma, choosing the one causing most distress – intrusions etc.</a:t>
            </a:r>
          </a:p>
          <a:p>
            <a:pPr lvl="1"/>
            <a:r>
              <a:rPr lang="en-GB" dirty="0"/>
              <a:t>Not so helpful where multiple traumas are present (use Trauma Symptom Inventory 2</a:t>
            </a:r>
            <a:r>
              <a:rPr lang="en-GB" baseline="30000" dirty="0"/>
              <a:t>nd</a:t>
            </a:r>
            <a:r>
              <a:rPr lang="en-GB" dirty="0"/>
              <a:t> ed)</a:t>
            </a:r>
          </a:p>
          <a:p>
            <a:endParaRPr lang="en-GB" dirty="0"/>
          </a:p>
        </p:txBody>
      </p:sp>
    </p:spTree>
    <p:extLst>
      <p:ext uri="{BB962C8B-B14F-4D97-AF65-F5344CB8AC3E}">
        <p14:creationId xmlns:p14="http://schemas.microsoft.com/office/powerpoint/2010/main" val="249594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0483-A392-6D45-0EEE-2712B1761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88624-C151-3AAC-A8BA-C7B94EB942BA}"/>
              </a:ext>
            </a:extLst>
          </p:cNvPr>
          <p:cNvSpPr>
            <a:spLocks noGrp="1"/>
          </p:cNvSpPr>
          <p:nvPr>
            <p:ph type="title"/>
          </p:nvPr>
        </p:nvSpPr>
        <p:spPr>
          <a:xfrm>
            <a:off x="0" y="260648"/>
            <a:ext cx="9144000" cy="1143000"/>
          </a:xfrm>
        </p:spPr>
        <p:txBody>
          <a:bodyPr/>
          <a:lstStyle/>
          <a:p>
            <a:r>
              <a:rPr lang="en-GB" sz="4200" dirty="0"/>
              <a:t>Only Two Indications for GLP-1 Receptor Agonists in the BNF</a:t>
            </a:r>
          </a:p>
        </p:txBody>
      </p:sp>
      <p:sp>
        <p:nvSpPr>
          <p:cNvPr id="3" name="Content Placeholder 2">
            <a:extLst>
              <a:ext uri="{FF2B5EF4-FFF2-40B4-BE49-F238E27FC236}">
                <a16:creationId xmlns:a16="http://schemas.microsoft.com/office/drawing/2014/main" id="{3394D314-705C-76CF-E759-FDB05E5E22DB}"/>
              </a:ext>
            </a:extLst>
          </p:cNvPr>
          <p:cNvSpPr>
            <a:spLocks noGrp="1"/>
          </p:cNvSpPr>
          <p:nvPr>
            <p:ph idx="1"/>
          </p:nvPr>
        </p:nvSpPr>
        <p:spPr>
          <a:xfrm>
            <a:off x="683568" y="1700808"/>
            <a:ext cx="8064896" cy="4896544"/>
          </a:xfrm>
        </p:spPr>
        <p:txBody>
          <a:bodyPr/>
          <a:lstStyle/>
          <a:p>
            <a:r>
              <a:rPr lang="en-GB" sz="2800" b="1" dirty="0"/>
              <a:t>Type 2 diabetes: </a:t>
            </a:r>
            <a:r>
              <a:rPr lang="en-GB" sz="2800" dirty="0"/>
              <a:t>If existing treatment doesn’t achieve adequate glycaemic control, especially with atherosclerotic cardiovascular disease or obesity </a:t>
            </a:r>
          </a:p>
          <a:p>
            <a:r>
              <a:rPr lang="en-GB" sz="2800" b="1" dirty="0"/>
              <a:t>Obesity: </a:t>
            </a:r>
            <a:r>
              <a:rPr lang="en-GB" sz="2800" dirty="0"/>
              <a:t>BMI ≥ 30 in the absence of diabetes, to be used in conjunction with diet and exercise, or BMI ≥ 27 if at least one weight related comorbidity </a:t>
            </a:r>
          </a:p>
          <a:p>
            <a:r>
              <a:rPr lang="en-GB" sz="2800" dirty="0"/>
              <a:t>In development for other indications:</a:t>
            </a:r>
          </a:p>
          <a:p>
            <a:pPr lvl="1"/>
            <a:r>
              <a:rPr lang="en-GB" sz="2400" dirty="0"/>
              <a:t>Non-alcoholic fatty liver disease</a:t>
            </a:r>
          </a:p>
          <a:p>
            <a:pPr lvl="1"/>
            <a:r>
              <a:rPr lang="en-GB" sz="2400" dirty="0"/>
              <a:t>Polycystic ovary syndrome</a:t>
            </a:r>
          </a:p>
          <a:p>
            <a:pPr lvl="1"/>
            <a:r>
              <a:rPr lang="en-GB" sz="2400" dirty="0"/>
              <a:t>‘Diseases of the reward system’, e.g. Substance use disorder, binge eating disorder</a:t>
            </a:r>
          </a:p>
          <a:p>
            <a:pPr lvl="1"/>
            <a:endParaRPr lang="en-GB" sz="2400" dirty="0"/>
          </a:p>
        </p:txBody>
      </p:sp>
    </p:spTree>
    <p:extLst>
      <p:ext uri="{BB962C8B-B14F-4D97-AF65-F5344CB8AC3E}">
        <p14:creationId xmlns:p14="http://schemas.microsoft.com/office/powerpoint/2010/main" val="3883581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dirty="0"/>
              <a:t>Complex PTSD (</a:t>
            </a:r>
            <a:r>
              <a:rPr lang="en-GB" dirty="0" err="1"/>
              <a:t>cPTSD</a:t>
            </a:r>
            <a:r>
              <a:rPr lang="en-GB" dirty="0"/>
              <a:t>)</a:t>
            </a:r>
          </a:p>
        </p:txBody>
      </p:sp>
      <p:sp>
        <p:nvSpPr>
          <p:cNvPr id="3" name="Content Placeholder 2"/>
          <p:cNvSpPr>
            <a:spLocks noGrp="1"/>
          </p:cNvSpPr>
          <p:nvPr>
            <p:ph idx="1"/>
          </p:nvPr>
        </p:nvSpPr>
        <p:spPr>
          <a:xfrm>
            <a:off x="611560" y="1340768"/>
            <a:ext cx="7920880" cy="4896544"/>
          </a:xfrm>
        </p:spPr>
        <p:txBody>
          <a:bodyPr/>
          <a:lstStyle/>
          <a:p>
            <a:pPr>
              <a:buFont typeface="Arial" panose="020B0604020202020204" pitchFamily="34" charset="0"/>
              <a:buChar char="•"/>
            </a:pPr>
            <a:r>
              <a:rPr lang="en-GB" sz="3000" dirty="0"/>
              <a:t>Complex PTSD occurs following recurrent, chronic or sustained traumas beginning after the age of 5 years (e.g. abuse or neglect) often by a parent or caregiver, where escape is difficult or impossible</a:t>
            </a:r>
          </a:p>
          <a:p>
            <a:pPr>
              <a:buFont typeface="Arial" panose="020B0604020202020204" pitchFamily="34" charset="0"/>
              <a:buChar char="•"/>
            </a:pPr>
            <a:r>
              <a:rPr lang="en-GB" sz="3000" dirty="0"/>
              <a:t>Child blames themselves rather than abuser, as it is psychologically safer to do so, as they depend on the abuser for food, clothes &amp; shelter </a:t>
            </a:r>
          </a:p>
          <a:p>
            <a:pPr>
              <a:buFont typeface="Arial" panose="020B0604020202020204" pitchFamily="34" charset="0"/>
              <a:buChar char="•"/>
            </a:pPr>
            <a:r>
              <a:rPr lang="en-GB" sz="3000" dirty="0"/>
              <a:t>BUT complex PTSD may develop after a single event, and multiple events may lead to simple PTSD (and not complex PTSD) </a:t>
            </a:r>
          </a:p>
        </p:txBody>
      </p:sp>
    </p:spTree>
    <p:extLst>
      <p:ext uri="{BB962C8B-B14F-4D97-AF65-F5344CB8AC3E}">
        <p14:creationId xmlns:p14="http://schemas.microsoft.com/office/powerpoint/2010/main" val="3268325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6FBF-9235-46E2-390F-C39479D149F6}"/>
              </a:ext>
            </a:extLst>
          </p:cNvPr>
          <p:cNvSpPr>
            <a:spLocks noGrp="1"/>
          </p:cNvSpPr>
          <p:nvPr>
            <p:ph type="title"/>
          </p:nvPr>
        </p:nvSpPr>
        <p:spPr>
          <a:xfrm>
            <a:off x="685800" y="116632"/>
            <a:ext cx="7772400" cy="1143000"/>
          </a:xfrm>
        </p:spPr>
        <p:txBody>
          <a:bodyPr/>
          <a:lstStyle/>
          <a:p>
            <a:r>
              <a:rPr lang="en-GB" dirty="0"/>
              <a:t>Symptoms of Complex PTSD</a:t>
            </a:r>
          </a:p>
        </p:txBody>
      </p:sp>
      <p:sp>
        <p:nvSpPr>
          <p:cNvPr id="3" name="Content Placeholder 2">
            <a:extLst>
              <a:ext uri="{FF2B5EF4-FFF2-40B4-BE49-F238E27FC236}">
                <a16:creationId xmlns:a16="http://schemas.microsoft.com/office/drawing/2014/main" id="{E249FACB-2D81-E03A-4286-0AD1809FE887}"/>
              </a:ext>
            </a:extLst>
          </p:cNvPr>
          <p:cNvSpPr>
            <a:spLocks noGrp="1"/>
          </p:cNvSpPr>
          <p:nvPr>
            <p:ph idx="1"/>
          </p:nvPr>
        </p:nvSpPr>
        <p:spPr>
          <a:xfrm>
            <a:off x="395536" y="1196752"/>
            <a:ext cx="8424936" cy="5193704"/>
          </a:xfrm>
        </p:spPr>
        <p:txBody>
          <a:bodyPr/>
          <a:lstStyle/>
          <a:p>
            <a:r>
              <a:rPr lang="en-GB" sz="3000" dirty="0"/>
              <a:t>Includes symptoms of PTSD</a:t>
            </a:r>
          </a:p>
          <a:p>
            <a:pPr marL="0" indent="0" algn="ctr">
              <a:buNone/>
            </a:pPr>
            <a:r>
              <a:rPr lang="en-GB" sz="3000" dirty="0"/>
              <a:t>Plus</a:t>
            </a:r>
          </a:p>
          <a:p>
            <a:r>
              <a:rPr lang="en-GB" sz="3000" dirty="0"/>
              <a:t>Difficulties with self-organisation (DSO) reflecting the prolonged impact of early sustained attachment trauma:</a:t>
            </a:r>
          </a:p>
          <a:p>
            <a:pPr lvl="1"/>
            <a:r>
              <a:rPr lang="en-GB" sz="2600" dirty="0"/>
              <a:t>Problems in affect (mood) regulation, such as irritability, anger, feeling emotionally numb </a:t>
            </a:r>
          </a:p>
          <a:p>
            <a:pPr lvl="1"/>
            <a:r>
              <a:rPr lang="en-GB" sz="2600" dirty="0"/>
              <a:t>Negative self-concept, believing oneself to be diminished, defeated or worthless, with feelings of shame, guilt or failure related to the trauma </a:t>
            </a:r>
          </a:p>
          <a:p>
            <a:pPr lvl="1"/>
            <a:r>
              <a:rPr lang="en-GB" sz="2600" dirty="0"/>
              <a:t>Difficulties sustaining interpersonal relationships and in feeling close to others</a:t>
            </a:r>
          </a:p>
          <a:p>
            <a:pPr lvl="1"/>
            <a:endParaRPr lang="en-GB" dirty="0"/>
          </a:p>
        </p:txBody>
      </p:sp>
    </p:spTree>
    <p:extLst>
      <p:ext uri="{BB962C8B-B14F-4D97-AF65-F5344CB8AC3E}">
        <p14:creationId xmlns:p14="http://schemas.microsoft.com/office/powerpoint/2010/main" val="3328149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8093-199A-2AB1-27C8-41D8542C8E44}"/>
              </a:ext>
            </a:extLst>
          </p:cNvPr>
          <p:cNvSpPr>
            <a:spLocks noGrp="1"/>
          </p:cNvSpPr>
          <p:nvPr>
            <p:ph type="title"/>
          </p:nvPr>
        </p:nvSpPr>
        <p:spPr>
          <a:xfrm>
            <a:off x="107504" y="188640"/>
            <a:ext cx="8928992" cy="1143000"/>
          </a:xfrm>
        </p:spPr>
        <p:txBody>
          <a:bodyPr/>
          <a:lstStyle/>
          <a:p>
            <a:r>
              <a:rPr lang="en-GB" sz="4000" dirty="0"/>
              <a:t>Recognition of Complex PTSD in the Diagnostic Systems for Mental Disorders</a:t>
            </a:r>
          </a:p>
        </p:txBody>
      </p:sp>
      <p:sp>
        <p:nvSpPr>
          <p:cNvPr id="3" name="Content Placeholder 2">
            <a:extLst>
              <a:ext uri="{FF2B5EF4-FFF2-40B4-BE49-F238E27FC236}">
                <a16:creationId xmlns:a16="http://schemas.microsoft.com/office/drawing/2014/main" id="{B16AB61F-08D7-EEDA-C946-625504455916}"/>
              </a:ext>
            </a:extLst>
          </p:cNvPr>
          <p:cNvSpPr>
            <a:spLocks noGrp="1"/>
          </p:cNvSpPr>
          <p:nvPr>
            <p:ph idx="1"/>
          </p:nvPr>
        </p:nvSpPr>
        <p:spPr>
          <a:xfrm>
            <a:off x="467544" y="1412776"/>
            <a:ext cx="8208912" cy="5184576"/>
          </a:xfrm>
        </p:spPr>
        <p:txBody>
          <a:bodyPr/>
          <a:lstStyle/>
          <a:p>
            <a:r>
              <a:rPr lang="en-GB" sz="3000" dirty="0"/>
              <a:t>Newly recognised in ICD-11 by WHO (2019)</a:t>
            </a:r>
          </a:p>
          <a:p>
            <a:pPr lvl="1"/>
            <a:r>
              <a:rPr lang="en-GB" sz="2600" dirty="0"/>
              <a:t>Good evidence that PTSD and complex PTSD are conceptually different (construct validity)</a:t>
            </a:r>
          </a:p>
          <a:p>
            <a:pPr lvl="1"/>
            <a:r>
              <a:rPr lang="en-GB" sz="2600" dirty="0"/>
              <a:t>Does not include clinical dissociation (which is a marker for severity and more functional impairment) </a:t>
            </a:r>
          </a:p>
          <a:p>
            <a:r>
              <a:rPr lang="en-GB" sz="3000" dirty="0"/>
              <a:t>Not recognised in DSM-5 by the APA (2013)</a:t>
            </a:r>
          </a:p>
          <a:p>
            <a:pPr lvl="1"/>
            <a:r>
              <a:rPr lang="en-GB" sz="2600" dirty="0"/>
              <a:t>But PTSD does include a 4</a:t>
            </a:r>
            <a:r>
              <a:rPr lang="en-GB" sz="2600" baseline="30000" dirty="0"/>
              <a:t>th</a:t>
            </a:r>
            <a:r>
              <a:rPr lang="en-GB" sz="2600" dirty="0"/>
              <a:t> set of symptoms (not included in ICD-11) with changes in mood and cognition and the presence or absence of dissociation (disruption of identity, sensations, perceptions etc)</a:t>
            </a:r>
          </a:p>
          <a:p>
            <a:pPr lvl="1"/>
            <a:r>
              <a:rPr lang="en-GB" sz="2600" dirty="0"/>
              <a:t>May appear in DSM-6 as ‘Disorders of extreme stress’</a:t>
            </a:r>
          </a:p>
        </p:txBody>
      </p:sp>
    </p:spTree>
    <p:extLst>
      <p:ext uri="{BB962C8B-B14F-4D97-AF65-F5344CB8AC3E}">
        <p14:creationId xmlns:p14="http://schemas.microsoft.com/office/powerpoint/2010/main" val="82657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9BE9-46CE-8FCC-1457-C7D145164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5EAA5-35DF-44EF-C625-19775A5E308B}"/>
              </a:ext>
            </a:extLst>
          </p:cNvPr>
          <p:cNvSpPr>
            <a:spLocks noGrp="1"/>
          </p:cNvSpPr>
          <p:nvPr>
            <p:ph type="title"/>
          </p:nvPr>
        </p:nvSpPr>
        <p:spPr>
          <a:xfrm>
            <a:off x="35496" y="332656"/>
            <a:ext cx="9036496" cy="1143000"/>
          </a:xfrm>
        </p:spPr>
        <p:txBody>
          <a:bodyPr/>
          <a:lstStyle/>
          <a:p>
            <a:r>
              <a:rPr lang="en-GB" dirty="0"/>
              <a:t>‘International Trauma Questionnaire’ (</a:t>
            </a:r>
            <a:r>
              <a:rPr lang="en-GB" dirty="0" err="1"/>
              <a:t>ITQ</a:t>
            </a:r>
            <a:r>
              <a:rPr lang="en-GB" dirty="0"/>
              <a:t>) to Screen for Complex PTSD</a:t>
            </a:r>
          </a:p>
        </p:txBody>
      </p:sp>
      <p:sp>
        <p:nvSpPr>
          <p:cNvPr id="3" name="Content Placeholder 2">
            <a:extLst>
              <a:ext uri="{FF2B5EF4-FFF2-40B4-BE49-F238E27FC236}">
                <a16:creationId xmlns:a16="http://schemas.microsoft.com/office/drawing/2014/main" id="{9F63D5AE-4BC3-422E-E0CD-8C59C5FBF419}"/>
              </a:ext>
            </a:extLst>
          </p:cNvPr>
          <p:cNvSpPr>
            <a:spLocks noGrp="1"/>
          </p:cNvSpPr>
          <p:nvPr>
            <p:ph idx="1"/>
          </p:nvPr>
        </p:nvSpPr>
        <p:spPr>
          <a:xfrm>
            <a:off x="395536" y="1700808"/>
            <a:ext cx="8208912" cy="5157192"/>
          </a:xfrm>
        </p:spPr>
        <p:txBody>
          <a:bodyPr/>
          <a:lstStyle/>
          <a:p>
            <a:r>
              <a:rPr lang="en-GB" dirty="0"/>
              <a:t>Problems with the Complex PTSD diagnosis:</a:t>
            </a:r>
          </a:p>
          <a:p>
            <a:pPr lvl="1"/>
            <a:r>
              <a:rPr lang="en-GB" dirty="0"/>
              <a:t>The 3 issues with disorganisation may be due to many things, not just trauma</a:t>
            </a:r>
          </a:p>
          <a:p>
            <a:pPr lvl="1"/>
            <a:r>
              <a:rPr lang="en-GB" dirty="0"/>
              <a:t>When someone has a history of trauma and comorbidity, it is often difficult to decide what to attribute the symptoms to</a:t>
            </a:r>
          </a:p>
          <a:p>
            <a:r>
              <a:rPr lang="en-GB" dirty="0"/>
              <a:t>Problems with the </a:t>
            </a:r>
            <a:r>
              <a:rPr lang="en-GB" dirty="0" err="1"/>
              <a:t>ITQ</a:t>
            </a:r>
            <a:r>
              <a:rPr lang="en-GB" dirty="0"/>
              <a:t>:</a:t>
            </a:r>
          </a:p>
          <a:p>
            <a:pPr lvl="1"/>
            <a:r>
              <a:rPr lang="en-GB" dirty="0"/>
              <a:t>1</a:t>
            </a:r>
            <a:r>
              <a:rPr lang="en-GB" baseline="30000" dirty="0"/>
              <a:t>st</a:t>
            </a:r>
            <a:r>
              <a:rPr lang="en-GB" dirty="0"/>
              <a:t> section is related to a specific trauma</a:t>
            </a:r>
          </a:p>
          <a:p>
            <a:pPr lvl="1"/>
            <a:r>
              <a:rPr lang="en-GB" dirty="0"/>
              <a:t>Although validated, it is brief at 2 pages</a:t>
            </a:r>
          </a:p>
          <a:p>
            <a:pPr lvl="1"/>
            <a:r>
              <a:rPr lang="en-GB" dirty="0"/>
              <a:t>It misses many people with PTSD (false negatives)</a:t>
            </a:r>
          </a:p>
        </p:txBody>
      </p:sp>
    </p:spTree>
    <p:extLst>
      <p:ext uri="{BB962C8B-B14F-4D97-AF65-F5344CB8AC3E}">
        <p14:creationId xmlns:p14="http://schemas.microsoft.com/office/powerpoint/2010/main" val="1349384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CA19-7FC0-CE5E-00E1-94D7865D90B3}"/>
              </a:ext>
            </a:extLst>
          </p:cNvPr>
          <p:cNvSpPr>
            <a:spLocks noGrp="1"/>
          </p:cNvSpPr>
          <p:nvPr>
            <p:ph type="title"/>
          </p:nvPr>
        </p:nvSpPr>
        <p:spPr>
          <a:xfrm>
            <a:off x="0" y="116632"/>
            <a:ext cx="9108504" cy="1143000"/>
          </a:xfrm>
        </p:spPr>
        <p:txBody>
          <a:bodyPr/>
          <a:lstStyle/>
          <a:p>
            <a:r>
              <a:rPr lang="en-GB" sz="4000" dirty="0"/>
              <a:t>Differentiating Other Disorders and </a:t>
            </a:r>
            <a:r>
              <a:rPr lang="en-GB" sz="4000" dirty="0" err="1"/>
              <a:t>cPTSD</a:t>
            </a:r>
            <a:endParaRPr lang="en-GB" sz="4000" dirty="0"/>
          </a:p>
        </p:txBody>
      </p:sp>
      <p:sp>
        <p:nvSpPr>
          <p:cNvPr id="3" name="Content Placeholder 2">
            <a:extLst>
              <a:ext uri="{FF2B5EF4-FFF2-40B4-BE49-F238E27FC236}">
                <a16:creationId xmlns:a16="http://schemas.microsoft.com/office/drawing/2014/main" id="{4F6AF413-1038-B409-2583-F95A48EB80AC}"/>
              </a:ext>
            </a:extLst>
          </p:cNvPr>
          <p:cNvSpPr>
            <a:spLocks noGrp="1"/>
          </p:cNvSpPr>
          <p:nvPr>
            <p:ph idx="1"/>
          </p:nvPr>
        </p:nvSpPr>
        <p:spPr>
          <a:xfrm>
            <a:off x="467544" y="1196752"/>
            <a:ext cx="8136904" cy="5445224"/>
          </a:xfrm>
        </p:spPr>
        <p:txBody>
          <a:bodyPr/>
          <a:lstStyle/>
          <a:p>
            <a:r>
              <a:rPr lang="en-GB" sz="2800" dirty="0"/>
              <a:t>ADHD (attention deficit hyperactivity disorder)</a:t>
            </a:r>
          </a:p>
          <a:p>
            <a:pPr lvl="1"/>
            <a:r>
              <a:rPr lang="en-GB" sz="2400" dirty="0"/>
              <a:t>Look for inattention and distractibility</a:t>
            </a:r>
          </a:p>
          <a:p>
            <a:r>
              <a:rPr lang="en-GB" sz="2800" dirty="0"/>
              <a:t>ASD (autistic spectrum disorder)</a:t>
            </a:r>
          </a:p>
          <a:p>
            <a:pPr lvl="1"/>
            <a:r>
              <a:rPr lang="en-GB" sz="2400" dirty="0"/>
              <a:t>Look for sensory sensitivity and communication strategies </a:t>
            </a:r>
          </a:p>
          <a:p>
            <a:r>
              <a:rPr lang="en-GB" sz="2800" dirty="0"/>
              <a:t>DID (dissociative identity disorder)</a:t>
            </a:r>
          </a:p>
          <a:p>
            <a:pPr lvl="1"/>
            <a:r>
              <a:rPr lang="en-GB" sz="2400" dirty="0"/>
              <a:t>Look for auditory hallucinations and amnestic episodes after early severe attachment trauma</a:t>
            </a:r>
          </a:p>
          <a:p>
            <a:r>
              <a:rPr lang="en-GB" sz="2800" dirty="0" err="1"/>
              <a:t>EUPD</a:t>
            </a:r>
            <a:r>
              <a:rPr lang="en-GB" sz="2800" dirty="0"/>
              <a:t> (emotionally unstable personality disorder – impulsive or borderline types)</a:t>
            </a:r>
          </a:p>
          <a:p>
            <a:pPr lvl="1"/>
            <a:r>
              <a:rPr lang="en-GB" sz="2400" dirty="0"/>
              <a:t>More likely to DSH or be suicidal, more rapid mood shifts, less stable negative self-concept, and as a personality disorder it has to have begun in adolescence or earlier</a:t>
            </a:r>
          </a:p>
        </p:txBody>
      </p:sp>
    </p:spTree>
    <p:extLst>
      <p:ext uri="{BB962C8B-B14F-4D97-AF65-F5344CB8AC3E}">
        <p14:creationId xmlns:p14="http://schemas.microsoft.com/office/powerpoint/2010/main" val="3641942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BF95-B9B5-4ABB-B8A1-F4BA1C394157}"/>
              </a:ext>
            </a:extLst>
          </p:cNvPr>
          <p:cNvSpPr>
            <a:spLocks noGrp="1"/>
          </p:cNvSpPr>
          <p:nvPr>
            <p:ph type="title"/>
          </p:nvPr>
        </p:nvSpPr>
        <p:spPr>
          <a:xfrm>
            <a:off x="35496" y="260648"/>
            <a:ext cx="9073008" cy="1143000"/>
          </a:xfrm>
        </p:spPr>
        <p:txBody>
          <a:bodyPr/>
          <a:lstStyle/>
          <a:p>
            <a:r>
              <a:rPr lang="en-GB" dirty="0"/>
              <a:t>Symptoms of DID </a:t>
            </a:r>
            <a:br>
              <a:rPr lang="en-GB" dirty="0"/>
            </a:br>
            <a:r>
              <a:rPr lang="en-GB" sz="3600" dirty="0"/>
              <a:t>(Dissociative Identity Disorder)</a:t>
            </a:r>
            <a:endParaRPr lang="en-GB" dirty="0"/>
          </a:p>
        </p:txBody>
      </p:sp>
      <p:sp>
        <p:nvSpPr>
          <p:cNvPr id="3" name="Content Placeholder 2">
            <a:extLst>
              <a:ext uri="{FF2B5EF4-FFF2-40B4-BE49-F238E27FC236}">
                <a16:creationId xmlns:a16="http://schemas.microsoft.com/office/drawing/2014/main" id="{78DC0CAA-7355-692D-4ACC-2BB855E7B7F4}"/>
              </a:ext>
            </a:extLst>
          </p:cNvPr>
          <p:cNvSpPr>
            <a:spLocks noGrp="1"/>
          </p:cNvSpPr>
          <p:nvPr>
            <p:ph idx="1"/>
          </p:nvPr>
        </p:nvSpPr>
        <p:spPr>
          <a:xfrm>
            <a:off x="251520" y="1628800"/>
            <a:ext cx="8496944" cy="5040560"/>
          </a:xfrm>
        </p:spPr>
        <p:txBody>
          <a:bodyPr/>
          <a:lstStyle/>
          <a:p>
            <a:r>
              <a:rPr lang="en-GB" sz="2800" dirty="0"/>
              <a:t>Typically, but not always, includes symptoms of </a:t>
            </a:r>
            <a:r>
              <a:rPr lang="en-GB" sz="2800" dirty="0" err="1"/>
              <a:t>cPTSD</a:t>
            </a:r>
            <a:r>
              <a:rPr lang="en-GB" sz="2800" dirty="0"/>
              <a:t> (but not part of formal diagnostic criteria)</a:t>
            </a:r>
          </a:p>
          <a:p>
            <a:pPr marL="0" indent="0" algn="ctr">
              <a:buNone/>
            </a:pPr>
            <a:r>
              <a:rPr lang="en-GB" sz="2800" dirty="0"/>
              <a:t>Plus</a:t>
            </a:r>
          </a:p>
          <a:p>
            <a:r>
              <a:rPr lang="en-GB" sz="2800" dirty="0"/>
              <a:t>Disruption in identity (reported by the person or observed by others) characterised by:</a:t>
            </a:r>
          </a:p>
          <a:p>
            <a:pPr lvl="1"/>
            <a:r>
              <a:rPr lang="en-GB" sz="2400" dirty="0"/>
              <a:t>Two or more distinct personality states</a:t>
            </a:r>
          </a:p>
          <a:p>
            <a:pPr lvl="1"/>
            <a:r>
              <a:rPr lang="en-GB" sz="2400" dirty="0"/>
              <a:t>Marked discontinuity in sense of self and sense of agency, with related alterations in affect (mood), behaviour, consciousness, memory etc</a:t>
            </a:r>
          </a:p>
          <a:p>
            <a:r>
              <a:rPr lang="en-GB" sz="2800" dirty="0"/>
              <a:t>Recurrent gaps in the recall of everyday events, important personal information and/or traumatic events</a:t>
            </a:r>
          </a:p>
          <a:p>
            <a:endParaRPr lang="en-GB" sz="2800" dirty="0"/>
          </a:p>
        </p:txBody>
      </p:sp>
    </p:spTree>
    <p:extLst>
      <p:ext uri="{BB962C8B-B14F-4D97-AF65-F5344CB8AC3E}">
        <p14:creationId xmlns:p14="http://schemas.microsoft.com/office/powerpoint/2010/main" val="3440659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122A-4C3C-3AB9-3431-2E86B02812E3}"/>
              </a:ext>
            </a:extLst>
          </p:cNvPr>
          <p:cNvSpPr>
            <a:spLocks noGrp="1"/>
          </p:cNvSpPr>
          <p:nvPr>
            <p:ph type="title"/>
          </p:nvPr>
        </p:nvSpPr>
        <p:spPr>
          <a:xfrm>
            <a:off x="107504" y="404664"/>
            <a:ext cx="8856984" cy="1143000"/>
          </a:xfrm>
        </p:spPr>
        <p:txBody>
          <a:bodyPr/>
          <a:lstStyle/>
          <a:p>
            <a:r>
              <a:rPr lang="en-GB" dirty="0"/>
              <a:t>Additional Issues in DID </a:t>
            </a:r>
            <a:br>
              <a:rPr lang="en-GB" dirty="0"/>
            </a:br>
            <a:r>
              <a:rPr lang="en-GB" sz="3200" dirty="0"/>
              <a:t>(previously called multiple personality disorder)</a:t>
            </a:r>
            <a:endParaRPr lang="en-GB" dirty="0"/>
          </a:p>
        </p:txBody>
      </p:sp>
      <p:sp>
        <p:nvSpPr>
          <p:cNvPr id="3" name="Content Placeholder 2">
            <a:extLst>
              <a:ext uri="{FF2B5EF4-FFF2-40B4-BE49-F238E27FC236}">
                <a16:creationId xmlns:a16="http://schemas.microsoft.com/office/drawing/2014/main" id="{0EA9F4A1-A998-5DFD-1E6E-40CAB1E7D77E}"/>
              </a:ext>
            </a:extLst>
          </p:cNvPr>
          <p:cNvSpPr>
            <a:spLocks noGrp="1"/>
          </p:cNvSpPr>
          <p:nvPr>
            <p:ph idx="1"/>
          </p:nvPr>
        </p:nvSpPr>
        <p:spPr>
          <a:xfrm>
            <a:off x="467544" y="1844824"/>
            <a:ext cx="8206680" cy="4114800"/>
          </a:xfrm>
        </p:spPr>
        <p:txBody>
          <a:bodyPr/>
          <a:lstStyle/>
          <a:p>
            <a:r>
              <a:rPr lang="en-GB" sz="2800" dirty="0"/>
              <a:t>Different personalities typically with limited access to each other (not just different mental states in the same personality) – so may communicate using notes </a:t>
            </a:r>
          </a:p>
          <a:p>
            <a:r>
              <a:rPr lang="en-GB" sz="2800" dirty="0"/>
              <a:t>The person may be aware they have different personalities, and call them by different names and be able to describe their characteristics</a:t>
            </a:r>
          </a:p>
          <a:p>
            <a:r>
              <a:rPr lang="en-GB" sz="2800" dirty="0"/>
              <a:t>May be male/female, old/young, nice/horrible, angry/accusatory/violent, intelligent or not</a:t>
            </a:r>
          </a:p>
          <a:p>
            <a:r>
              <a:rPr lang="en-GB" sz="2800" dirty="0"/>
              <a:t>Often experience internal (dissociative) voices, which can be mistaken for psychosis or ‘possession’</a:t>
            </a:r>
          </a:p>
        </p:txBody>
      </p:sp>
    </p:spTree>
    <p:extLst>
      <p:ext uri="{BB962C8B-B14F-4D97-AF65-F5344CB8AC3E}">
        <p14:creationId xmlns:p14="http://schemas.microsoft.com/office/powerpoint/2010/main" val="2413910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3707-BB0F-680D-650D-CBAC62C53788}"/>
              </a:ext>
            </a:extLst>
          </p:cNvPr>
          <p:cNvSpPr>
            <a:spLocks noGrp="1"/>
          </p:cNvSpPr>
          <p:nvPr>
            <p:ph type="title"/>
          </p:nvPr>
        </p:nvSpPr>
        <p:spPr>
          <a:xfrm>
            <a:off x="685800" y="332656"/>
            <a:ext cx="7772400" cy="1143000"/>
          </a:xfrm>
        </p:spPr>
        <p:txBody>
          <a:bodyPr/>
          <a:lstStyle/>
          <a:p>
            <a:r>
              <a:rPr lang="en-GB" dirty="0"/>
              <a:t>The Value and Drawbacks of Psychiatric Diagnosis</a:t>
            </a:r>
          </a:p>
        </p:txBody>
      </p:sp>
      <p:sp>
        <p:nvSpPr>
          <p:cNvPr id="3" name="Content Placeholder 2">
            <a:extLst>
              <a:ext uri="{FF2B5EF4-FFF2-40B4-BE49-F238E27FC236}">
                <a16:creationId xmlns:a16="http://schemas.microsoft.com/office/drawing/2014/main" id="{F12F10DD-31E4-8DAF-D191-71E5166E1DF1}"/>
              </a:ext>
            </a:extLst>
          </p:cNvPr>
          <p:cNvSpPr>
            <a:spLocks noGrp="1"/>
          </p:cNvSpPr>
          <p:nvPr>
            <p:ph idx="1"/>
          </p:nvPr>
        </p:nvSpPr>
        <p:spPr>
          <a:xfrm>
            <a:off x="539552" y="1700808"/>
            <a:ext cx="8062664" cy="4114800"/>
          </a:xfrm>
        </p:spPr>
        <p:txBody>
          <a:bodyPr/>
          <a:lstStyle/>
          <a:p>
            <a:r>
              <a:rPr lang="en-GB" dirty="0"/>
              <a:t>Having a diagnosis can be valuable if:</a:t>
            </a:r>
          </a:p>
          <a:p>
            <a:pPr lvl="1"/>
            <a:r>
              <a:rPr lang="en-GB" dirty="0"/>
              <a:t>People identify with it – it makes sense of their symptoms</a:t>
            </a:r>
          </a:p>
          <a:p>
            <a:pPr lvl="1"/>
            <a:r>
              <a:rPr lang="en-GB" dirty="0"/>
              <a:t>If it guides helpful treatment for them and their clinicians</a:t>
            </a:r>
          </a:p>
          <a:p>
            <a:r>
              <a:rPr lang="en-GB" dirty="0"/>
              <a:t>Having a diagnosis can be harmful if:</a:t>
            </a:r>
          </a:p>
          <a:p>
            <a:pPr lvl="1"/>
            <a:r>
              <a:rPr lang="en-GB" dirty="0"/>
              <a:t>They are seen as set in stone, rather than as an opportunity to discuss how likely it is </a:t>
            </a:r>
          </a:p>
          <a:p>
            <a:pPr lvl="1"/>
            <a:r>
              <a:rPr lang="en-GB" dirty="0"/>
              <a:t>It is not positively received or hinders access to help or is used to exclude people</a:t>
            </a:r>
          </a:p>
          <a:p>
            <a:endParaRPr lang="en-GB" dirty="0"/>
          </a:p>
        </p:txBody>
      </p:sp>
    </p:spTree>
    <p:extLst>
      <p:ext uri="{BB962C8B-B14F-4D97-AF65-F5344CB8AC3E}">
        <p14:creationId xmlns:p14="http://schemas.microsoft.com/office/powerpoint/2010/main" val="818068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4584-ACF4-1CDD-D38E-4E77823FACB1}"/>
              </a:ext>
            </a:extLst>
          </p:cNvPr>
          <p:cNvSpPr>
            <a:spLocks noGrp="1"/>
          </p:cNvSpPr>
          <p:nvPr>
            <p:ph type="title"/>
          </p:nvPr>
        </p:nvSpPr>
        <p:spPr>
          <a:xfrm>
            <a:off x="685800" y="260648"/>
            <a:ext cx="7772400" cy="1143000"/>
          </a:xfrm>
        </p:spPr>
        <p:txBody>
          <a:bodyPr/>
          <a:lstStyle/>
          <a:p>
            <a:r>
              <a:rPr lang="en-GB" dirty="0"/>
              <a:t>Diagnosis of Psychiatric Disorder</a:t>
            </a:r>
          </a:p>
        </p:txBody>
      </p:sp>
      <p:sp>
        <p:nvSpPr>
          <p:cNvPr id="3" name="Content Placeholder 2">
            <a:extLst>
              <a:ext uri="{FF2B5EF4-FFF2-40B4-BE49-F238E27FC236}">
                <a16:creationId xmlns:a16="http://schemas.microsoft.com/office/drawing/2014/main" id="{E66C1E02-2640-8A82-0E66-D9BA1A0A833E}"/>
              </a:ext>
            </a:extLst>
          </p:cNvPr>
          <p:cNvSpPr>
            <a:spLocks noGrp="1"/>
          </p:cNvSpPr>
          <p:nvPr>
            <p:ph idx="1"/>
          </p:nvPr>
        </p:nvSpPr>
        <p:spPr>
          <a:xfrm>
            <a:off x="467544" y="1484784"/>
            <a:ext cx="8278688" cy="4114800"/>
          </a:xfrm>
        </p:spPr>
        <p:txBody>
          <a:bodyPr/>
          <a:lstStyle/>
          <a:p>
            <a:r>
              <a:rPr lang="en-GB" sz="2800" dirty="0"/>
              <a:t>PDs often used to exclude people from services</a:t>
            </a:r>
          </a:p>
          <a:p>
            <a:r>
              <a:rPr lang="en-GB" sz="2800" dirty="0"/>
              <a:t>PD is not a reliable diagnosis</a:t>
            </a:r>
          </a:p>
          <a:p>
            <a:r>
              <a:rPr lang="en-GB" sz="2800" dirty="0"/>
              <a:t>PD diagnosis made even if didn’t begun in adolescence or earlier (one of the criteria), so psychiatrists are being lazy or taking shortcuts</a:t>
            </a:r>
          </a:p>
          <a:p>
            <a:r>
              <a:rPr lang="en-GB" sz="2800" dirty="0"/>
              <a:t>Childhood sexual abuse often begins in adolescence or earlier, which often leads to complex PTSD and ‘borderline processing’, the symptoms of which overlap with PD, e.g. borderline PD</a:t>
            </a:r>
          </a:p>
          <a:p>
            <a:r>
              <a:rPr lang="en-GB" sz="2800" dirty="0"/>
              <a:t>Need to treat such people for complex PTSD to find out if they respond to treatment   </a:t>
            </a:r>
          </a:p>
          <a:p>
            <a:endParaRPr lang="en-GB" sz="2800" dirty="0"/>
          </a:p>
        </p:txBody>
      </p:sp>
    </p:spTree>
    <p:extLst>
      <p:ext uri="{BB962C8B-B14F-4D97-AF65-F5344CB8AC3E}">
        <p14:creationId xmlns:p14="http://schemas.microsoft.com/office/powerpoint/2010/main" val="43666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8F0F-3896-A5A3-400B-8BC0D1A2A299}"/>
              </a:ext>
            </a:extLst>
          </p:cNvPr>
          <p:cNvSpPr>
            <a:spLocks noGrp="1"/>
          </p:cNvSpPr>
          <p:nvPr>
            <p:ph type="ctrTitle"/>
          </p:nvPr>
        </p:nvSpPr>
        <p:spPr/>
        <p:txBody>
          <a:bodyPr/>
          <a:lstStyle/>
          <a:p>
            <a:r>
              <a:rPr lang="en-GB" dirty="0"/>
              <a:t>Treatment of Trauma Syndromes</a:t>
            </a:r>
          </a:p>
        </p:txBody>
      </p:sp>
      <p:sp>
        <p:nvSpPr>
          <p:cNvPr id="3" name="Subtitle 2">
            <a:extLst>
              <a:ext uri="{FF2B5EF4-FFF2-40B4-BE49-F238E27FC236}">
                <a16:creationId xmlns:a16="http://schemas.microsoft.com/office/drawing/2014/main" id="{9A4ECD88-9D71-F4B4-527E-7A3AC890451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9600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9AE1-28C8-15CA-9912-BF1CA88DFDC4}"/>
              </a:ext>
            </a:extLst>
          </p:cNvPr>
          <p:cNvSpPr>
            <a:spLocks noGrp="1"/>
          </p:cNvSpPr>
          <p:nvPr>
            <p:ph type="title"/>
          </p:nvPr>
        </p:nvSpPr>
        <p:spPr>
          <a:xfrm>
            <a:off x="0" y="404664"/>
            <a:ext cx="9144000" cy="1143000"/>
          </a:xfrm>
        </p:spPr>
        <p:txBody>
          <a:bodyPr/>
          <a:lstStyle/>
          <a:p>
            <a:r>
              <a:rPr lang="en-GB" sz="4200" dirty="0"/>
              <a:t>Other Conditions where GLP-1 Receptor Agonists are Being Explored</a:t>
            </a:r>
          </a:p>
        </p:txBody>
      </p:sp>
      <p:sp>
        <p:nvSpPr>
          <p:cNvPr id="3" name="Content Placeholder 2">
            <a:extLst>
              <a:ext uri="{FF2B5EF4-FFF2-40B4-BE49-F238E27FC236}">
                <a16:creationId xmlns:a16="http://schemas.microsoft.com/office/drawing/2014/main" id="{7F4D06B1-16B5-EF6E-812A-40BE08324C00}"/>
              </a:ext>
            </a:extLst>
          </p:cNvPr>
          <p:cNvSpPr>
            <a:spLocks noGrp="1"/>
          </p:cNvSpPr>
          <p:nvPr>
            <p:ph idx="1"/>
          </p:nvPr>
        </p:nvSpPr>
        <p:spPr>
          <a:xfrm>
            <a:off x="683568" y="1916832"/>
            <a:ext cx="7702624" cy="4608512"/>
          </a:xfrm>
        </p:spPr>
        <p:txBody>
          <a:bodyPr/>
          <a:lstStyle/>
          <a:p>
            <a:r>
              <a:rPr lang="en-GB" sz="2800" dirty="0"/>
              <a:t>Neuroprotection by stimulating differentiation of nerve cells and inhibiting neuro-inflammation </a:t>
            </a:r>
          </a:p>
          <a:p>
            <a:r>
              <a:rPr lang="en-GB" sz="2800" dirty="0"/>
              <a:t>Protection against CVS disease and reducing cardiovascular mortality</a:t>
            </a:r>
          </a:p>
          <a:p>
            <a:r>
              <a:rPr lang="en-GB" sz="2800" dirty="0"/>
              <a:t>Reducing BP</a:t>
            </a:r>
          </a:p>
          <a:p>
            <a:r>
              <a:rPr lang="en-GB" sz="2800" dirty="0"/>
              <a:t>Animal research:</a:t>
            </a:r>
          </a:p>
          <a:p>
            <a:pPr lvl="1"/>
            <a:r>
              <a:rPr lang="en-GB" sz="2400" dirty="0"/>
              <a:t>Reducing development &amp; progression of tumours</a:t>
            </a:r>
          </a:p>
          <a:p>
            <a:pPr lvl="1"/>
            <a:r>
              <a:rPr lang="en-GB" sz="2400" dirty="0"/>
              <a:t>Parkinson’s disease</a:t>
            </a:r>
          </a:p>
          <a:p>
            <a:pPr lvl="1"/>
            <a:r>
              <a:rPr lang="en-GB" sz="2400" dirty="0"/>
              <a:t>Alzheimer’s disease</a:t>
            </a:r>
          </a:p>
          <a:p>
            <a:pPr lvl="1"/>
            <a:r>
              <a:rPr lang="en-GB" sz="2400" dirty="0"/>
              <a:t>Dementia</a:t>
            </a:r>
          </a:p>
          <a:p>
            <a:endParaRPr lang="en-GB" sz="2800" dirty="0"/>
          </a:p>
          <a:p>
            <a:pPr lvl="1"/>
            <a:endParaRPr lang="en-GB" sz="2400" dirty="0"/>
          </a:p>
        </p:txBody>
      </p:sp>
    </p:spTree>
    <p:extLst>
      <p:ext uri="{BB962C8B-B14F-4D97-AF65-F5344CB8AC3E}">
        <p14:creationId xmlns:p14="http://schemas.microsoft.com/office/powerpoint/2010/main" val="4257468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0384-0E8A-79D3-7165-A52BECCAC623}"/>
              </a:ext>
            </a:extLst>
          </p:cNvPr>
          <p:cNvSpPr>
            <a:spLocks noGrp="1"/>
          </p:cNvSpPr>
          <p:nvPr>
            <p:ph type="title"/>
          </p:nvPr>
        </p:nvSpPr>
        <p:spPr>
          <a:xfrm>
            <a:off x="35496" y="260648"/>
            <a:ext cx="9108504" cy="1143000"/>
          </a:xfrm>
        </p:spPr>
        <p:txBody>
          <a:bodyPr/>
          <a:lstStyle/>
          <a:p>
            <a:r>
              <a:rPr lang="en-GB" dirty="0"/>
              <a:t>Treatment Involving Revisiting the Trauma Without Getting Overwhelmed</a:t>
            </a:r>
          </a:p>
        </p:txBody>
      </p:sp>
      <p:sp>
        <p:nvSpPr>
          <p:cNvPr id="3" name="Content Placeholder 2">
            <a:extLst>
              <a:ext uri="{FF2B5EF4-FFF2-40B4-BE49-F238E27FC236}">
                <a16:creationId xmlns:a16="http://schemas.microsoft.com/office/drawing/2014/main" id="{99BB3DB6-5CDF-3438-CD76-9C9936EC7513}"/>
              </a:ext>
            </a:extLst>
          </p:cNvPr>
          <p:cNvSpPr>
            <a:spLocks noGrp="1"/>
          </p:cNvSpPr>
          <p:nvPr>
            <p:ph idx="1"/>
          </p:nvPr>
        </p:nvSpPr>
        <p:spPr>
          <a:xfrm>
            <a:off x="539552" y="1628800"/>
            <a:ext cx="7918648" cy="5229200"/>
          </a:xfrm>
        </p:spPr>
        <p:txBody>
          <a:bodyPr/>
          <a:lstStyle/>
          <a:p>
            <a:r>
              <a:rPr lang="en-GB" dirty="0"/>
              <a:t>PTSD:</a:t>
            </a:r>
          </a:p>
          <a:p>
            <a:pPr lvl="1"/>
            <a:r>
              <a:rPr lang="en-GB" dirty="0"/>
              <a:t>Process/integrate the memories while regulating the intense feelings/arousal activated </a:t>
            </a:r>
          </a:p>
          <a:p>
            <a:r>
              <a:rPr lang="en-GB" dirty="0"/>
              <a:t>Complex PTSD: </a:t>
            </a:r>
          </a:p>
          <a:p>
            <a:pPr lvl="1"/>
            <a:r>
              <a:rPr lang="en-GB" dirty="0"/>
              <a:t>Above plus change the defensive habits/ learned behaviour strategies that are no longer adaptive</a:t>
            </a:r>
          </a:p>
          <a:p>
            <a:r>
              <a:rPr lang="en-GB" dirty="0"/>
              <a:t>DID (Dissociative Identity Disorder):</a:t>
            </a:r>
          </a:p>
          <a:p>
            <a:pPr lvl="1"/>
            <a:r>
              <a:rPr lang="en-GB" dirty="0"/>
              <a:t>Above plus encourage different personas to communicate with and cooperate with each other (which may or may not lead to integration)</a:t>
            </a:r>
          </a:p>
          <a:p>
            <a:endParaRPr lang="en-GB" dirty="0"/>
          </a:p>
        </p:txBody>
      </p:sp>
    </p:spTree>
    <p:extLst>
      <p:ext uri="{BB962C8B-B14F-4D97-AF65-F5344CB8AC3E}">
        <p14:creationId xmlns:p14="http://schemas.microsoft.com/office/powerpoint/2010/main" val="1766652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7DEA-7877-1321-24C6-0741B238959B}"/>
              </a:ext>
            </a:extLst>
          </p:cNvPr>
          <p:cNvSpPr>
            <a:spLocks noGrp="1"/>
          </p:cNvSpPr>
          <p:nvPr>
            <p:ph type="title"/>
          </p:nvPr>
        </p:nvSpPr>
        <p:spPr>
          <a:xfrm>
            <a:off x="0" y="485800"/>
            <a:ext cx="9144000" cy="1143000"/>
          </a:xfrm>
        </p:spPr>
        <p:txBody>
          <a:bodyPr/>
          <a:lstStyle/>
          <a:p>
            <a:r>
              <a:rPr lang="en-GB" sz="4000" dirty="0"/>
              <a:t>The 3 Phase Treatment Strategy for Trauma Syndromes – PTSD, </a:t>
            </a:r>
            <a:r>
              <a:rPr lang="en-GB" sz="4000" dirty="0" err="1"/>
              <a:t>cPTSD</a:t>
            </a:r>
            <a:r>
              <a:rPr lang="en-GB" sz="4000" dirty="0"/>
              <a:t> and DID</a:t>
            </a:r>
            <a:br>
              <a:rPr lang="en-GB" sz="4000" dirty="0"/>
            </a:br>
            <a:r>
              <a:rPr lang="en-GB" sz="2400" dirty="0"/>
              <a:t>(Int. Society for Traumatic Stress Studies Treatment Guidelines)</a:t>
            </a:r>
            <a:endParaRPr lang="en-GB" sz="4000" dirty="0"/>
          </a:p>
        </p:txBody>
      </p:sp>
      <p:sp>
        <p:nvSpPr>
          <p:cNvPr id="3" name="Content Placeholder 2">
            <a:extLst>
              <a:ext uri="{FF2B5EF4-FFF2-40B4-BE49-F238E27FC236}">
                <a16:creationId xmlns:a16="http://schemas.microsoft.com/office/drawing/2014/main" id="{203D1689-C380-F2C5-D3FD-8530B676A78B}"/>
              </a:ext>
            </a:extLst>
          </p:cNvPr>
          <p:cNvSpPr>
            <a:spLocks noGrp="1"/>
          </p:cNvSpPr>
          <p:nvPr>
            <p:ph idx="1"/>
          </p:nvPr>
        </p:nvSpPr>
        <p:spPr>
          <a:xfrm>
            <a:off x="539552" y="2060848"/>
            <a:ext cx="8062664" cy="4752528"/>
          </a:xfrm>
        </p:spPr>
        <p:txBody>
          <a:bodyPr/>
          <a:lstStyle/>
          <a:p>
            <a:pPr marL="514350" indent="-514350">
              <a:buFont typeface="+mj-lt"/>
              <a:buAutoNum type="arabicPeriod"/>
            </a:pPr>
            <a:r>
              <a:rPr lang="en-GB" sz="2800" dirty="0"/>
              <a:t>Stabilisation of our emotions and improving our sense of safety:</a:t>
            </a:r>
          </a:p>
          <a:p>
            <a:pPr lvl="1">
              <a:buFontTx/>
              <a:buChar char="-"/>
            </a:pPr>
            <a:r>
              <a:rPr lang="en-GB" sz="2400" dirty="0"/>
              <a:t>Education, work on self-care and social networks, focus on managing hyperarousal and dissociation</a:t>
            </a:r>
          </a:p>
          <a:p>
            <a:pPr marL="514350" indent="-514350">
              <a:buFont typeface="+mj-lt"/>
              <a:buAutoNum type="arabicPeriod"/>
            </a:pPr>
            <a:r>
              <a:rPr lang="en-GB" sz="2800" dirty="0"/>
              <a:t>Processing: Remembering &amp; expressing the trauma</a:t>
            </a:r>
          </a:p>
          <a:p>
            <a:pPr marL="514350" indent="-514350">
              <a:buFont typeface="+mj-lt"/>
              <a:buAutoNum type="arabicPeriod"/>
            </a:pPr>
            <a:r>
              <a:rPr lang="en-GB" sz="2800" dirty="0"/>
              <a:t>Consolidate, integrate &amp; rehabilitate the trauma</a:t>
            </a:r>
          </a:p>
          <a:p>
            <a:pPr lvl="1" indent="-342900">
              <a:buFontTx/>
              <a:buChar char="-"/>
            </a:pPr>
            <a:r>
              <a:rPr lang="en-GB" sz="2400" dirty="0"/>
              <a:t>Connection with others and life in the present, over-coming social isolation and loneliness</a:t>
            </a:r>
          </a:p>
          <a:p>
            <a:pPr marL="0" indent="0">
              <a:buNone/>
            </a:pPr>
            <a:r>
              <a:rPr lang="en-GB" sz="3000" dirty="0"/>
              <a:t>4</a:t>
            </a:r>
            <a:r>
              <a:rPr lang="en-GB" sz="3000" baseline="30000" dirty="0"/>
              <a:t>th</a:t>
            </a:r>
            <a:r>
              <a:rPr lang="en-GB" sz="3000" dirty="0"/>
              <a:t> step: Re-evaluation of life and its meaning:</a:t>
            </a:r>
          </a:p>
          <a:p>
            <a:pPr lvl="1">
              <a:buFontTx/>
              <a:buChar char="-"/>
            </a:pPr>
            <a:r>
              <a:rPr lang="en-GB" sz="2400" dirty="0"/>
              <a:t>Post-traumatic growth (including spirituality)</a:t>
            </a:r>
          </a:p>
        </p:txBody>
      </p:sp>
    </p:spTree>
    <p:extLst>
      <p:ext uri="{BB962C8B-B14F-4D97-AF65-F5344CB8AC3E}">
        <p14:creationId xmlns:p14="http://schemas.microsoft.com/office/powerpoint/2010/main" val="1236874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3924-7B9E-1C7E-FAB6-53847308CDCC}"/>
              </a:ext>
            </a:extLst>
          </p:cNvPr>
          <p:cNvSpPr>
            <a:spLocks noGrp="1"/>
          </p:cNvSpPr>
          <p:nvPr>
            <p:ph type="title"/>
          </p:nvPr>
        </p:nvSpPr>
        <p:spPr>
          <a:xfrm>
            <a:off x="179512" y="197768"/>
            <a:ext cx="8784976" cy="1143000"/>
          </a:xfrm>
        </p:spPr>
        <p:txBody>
          <a:bodyPr/>
          <a:lstStyle/>
          <a:p>
            <a:r>
              <a:rPr lang="en-GB" dirty="0"/>
              <a:t>Post-Traumatic Growth Questionnaire</a:t>
            </a:r>
            <a:br>
              <a:rPr lang="en-GB" dirty="0"/>
            </a:br>
            <a:r>
              <a:rPr lang="en-GB" sz="1800" dirty="0"/>
              <a:t>Tedeschi, R.G., &amp; Calhoun, L.G. (1996). The Posttraumatic Growth Inventory: Measuring the positive legacy of trauma. </a:t>
            </a:r>
            <a:r>
              <a:rPr lang="en-GB" sz="1800" i="1" dirty="0"/>
              <a:t>Journal of Traumatic Stress</a:t>
            </a:r>
            <a:r>
              <a:rPr lang="en-GB" sz="1800" dirty="0"/>
              <a:t>, 9, 455-471</a:t>
            </a:r>
            <a:endParaRPr lang="en-GB" dirty="0"/>
          </a:p>
        </p:txBody>
      </p:sp>
      <p:sp>
        <p:nvSpPr>
          <p:cNvPr id="3" name="Content Placeholder 2">
            <a:extLst>
              <a:ext uri="{FF2B5EF4-FFF2-40B4-BE49-F238E27FC236}">
                <a16:creationId xmlns:a16="http://schemas.microsoft.com/office/drawing/2014/main" id="{0EF4B073-0313-4C60-DE65-043144EF56F8}"/>
              </a:ext>
            </a:extLst>
          </p:cNvPr>
          <p:cNvSpPr>
            <a:spLocks noGrp="1"/>
          </p:cNvSpPr>
          <p:nvPr>
            <p:ph idx="1"/>
          </p:nvPr>
        </p:nvSpPr>
        <p:spPr>
          <a:xfrm>
            <a:off x="467544" y="1412776"/>
            <a:ext cx="8278688" cy="5184576"/>
          </a:xfrm>
        </p:spPr>
        <p:txBody>
          <a:bodyPr/>
          <a:lstStyle/>
          <a:p>
            <a:r>
              <a:rPr lang="en-GB" sz="2600" dirty="0"/>
              <a:t>To identify potentially positive aspects things that have come out of experiencing trauma</a:t>
            </a:r>
          </a:p>
          <a:p>
            <a:r>
              <a:rPr lang="en-GB" sz="2600" dirty="0"/>
              <a:t>Only complete when you have done trauma processing</a:t>
            </a:r>
          </a:p>
          <a:p>
            <a:pPr lvl="1"/>
            <a:r>
              <a:rPr lang="en-GB" sz="2400" dirty="0"/>
              <a:t>Relating to Others (7 items):</a:t>
            </a:r>
          </a:p>
          <a:p>
            <a:pPr lvl="2"/>
            <a:r>
              <a:rPr lang="en-GB" sz="2000" dirty="0"/>
              <a:t>E.g. I put more effort into my relationships</a:t>
            </a:r>
          </a:p>
          <a:p>
            <a:pPr lvl="1"/>
            <a:r>
              <a:rPr lang="en-GB" sz="2400" dirty="0"/>
              <a:t>New Possibilities (5 items):</a:t>
            </a:r>
          </a:p>
          <a:p>
            <a:pPr lvl="2"/>
            <a:r>
              <a:rPr lang="en-GB" sz="2000" dirty="0"/>
              <a:t>E.g. I developed new interests</a:t>
            </a:r>
          </a:p>
          <a:p>
            <a:pPr lvl="1"/>
            <a:r>
              <a:rPr lang="en-GB" sz="2400" dirty="0"/>
              <a:t>Personal Strength (4 items):</a:t>
            </a:r>
          </a:p>
          <a:p>
            <a:pPr lvl="2"/>
            <a:r>
              <a:rPr lang="en-GB" sz="2000" dirty="0"/>
              <a:t>E.g. I have a greater feeling of self-reliance</a:t>
            </a:r>
          </a:p>
          <a:p>
            <a:pPr lvl="1"/>
            <a:r>
              <a:rPr lang="en-GB" sz="2400" dirty="0"/>
              <a:t>Spiritual Change (2 items):</a:t>
            </a:r>
          </a:p>
          <a:p>
            <a:pPr lvl="2"/>
            <a:r>
              <a:rPr lang="en-GB" sz="2000" dirty="0"/>
              <a:t>E.g. I have a stronger religious faith </a:t>
            </a:r>
          </a:p>
          <a:p>
            <a:pPr lvl="1"/>
            <a:r>
              <a:rPr lang="en-GB" sz="2400" dirty="0"/>
              <a:t>Appreciation of Life (3 items):</a:t>
            </a:r>
          </a:p>
          <a:p>
            <a:pPr lvl="2"/>
            <a:r>
              <a:rPr lang="en-GB" sz="2000" dirty="0"/>
              <a:t>E.g. I can better appreciate each day</a:t>
            </a:r>
          </a:p>
        </p:txBody>
      </p:sp>
      <p:sp>
        <p:nvSpPr>
          <p:cNvPr id="4" name="Right Brace 3">
            <a:extLst>
              <a:ext uri="{FF2B5EF4-FFF2-40B4-BE49-F238E27FC236}">
                <a16:creationId xmlns:a16="http://schemas.microsoft.com/office/drawing/2014/main" id="{2BEC7970-FF1F-F530-CF10-2E804FAE2079}"/>
              </a:ext>
            </a:extLst>
          </p:cNvPr>
          <p:cNvSpPr/>
          <p:nvPr/>
        </p:nvSpPr>
        <p:spPr>
          <a:xfrm>
            <a:off x="6948264" y="2852936"/>
            <a:ext cx="432048" cy="3807296"/>
          </a:xfrm>
          <a:prstGeom prst="rightBrace">
            <a:avLst/>
          </a:prstGeom>
          <a:ln w="28575"/>
        </p:spPr>
        <p:style>
          <a:lnRef idx="1">
            <a:schemeClr val="accent4"/>
          </a:lnRef>
          <a:fillRef idx="0">
            <a:schemeClr val="accent4"/>
          </a:fillRef>
          <a:effectRef idx="0">
            <a:schemeClr val="accent4"/>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9D605FE3-CFF3-DBFE-2AC6-23156D3D9C0A}"/>
              </a:ext>
            </a:extLst>
          </p:cNvPr>
          <p:cNvSpPr txBox="1"/>
          <p:nvPr/>
        </p:nvSpPr>
        <p:spPr>
          <a:xfrm>
            <a:off x="7380312" y="4509120"/>
            <a:ext cx="1296144" cy="461665"/>
          </a:xfrm>
          <a:prstGeom prst="rect">
            <a:avLst/>
          </a:prstGeom>
          <a:noFill/>
        </p:spPr>
        <p:txBody>
          <a:bodyPr wrap="square" rtlCol="0">
            <a:spAutoFit/>
          </a:bodyPr>
          <a:lstStyle/>
          <a:p>
            <a:r>
              <a:rPr lang="en-GB" dirty="0"/>
              <a:t>21 items</a:t>
            </a:r>
          </a:p>
        </p:txBody>
      </p:sp>
    </p:spTree>
    <p:extLst>
      <p:ext uri="{BB962C8B-B14F-4D97-AF65-F5344CB8AC3E}">
        <p14:creationId xmlns:p14="http://schemas.microsoft.com/office/powerpoint/2010/main" val="1655356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28AE-3617-6387-EF70-E794B192F0E7}"/>
              </a:ext>
            </a:extLst>
          </p:cNvPr>
          <p:cNvSpPr>
            <a:spLocks noGrp="1"/>
          </p:cNvSpPr>
          <p:nvPr>
            <p:ph type="title"/>
          </p:nvPr>
        </p:nvSpPr>
        <p:spPr>
          <a:xfrm>
            <a:off x="35496" y="197768"/>
            <a:ext cx="9001000" cy="1143000"/>
          </a:xfrm>
        </p:spPr>
        <p:txBody>
          <a:bodyPr/>
          <a:lstStyle/>
          <a:p>
            <a:r>
              <a:rPr lang="en-GB" sz="4000" dirty="0"/>
              <a:t>All Trauma is Eminently Treatable with a Good Prognosis - with the Best Treatment</a:t>
            </a:r>
          </a:p>
        </p:txBody>
      </p:sp>
      <p:sp>
        <p:nvSpPr>
          <p:cNvPr id="3" name="Content Placeholder 2">
            <a:extLst>
              <a:ext uri="{FF2B5EF4-FFF2-40B4-BE49-F238E27FC236}">
                <a16:creationId xmlns:a16="http://schemas.microsoft.com/office/drawing/2014/main" id="{A24CEC48-232C-2F70-FA39-6C6D80017F25}"/>
              </a:ext>
            </a:extLst>
          </p:cNvPr>
          <p:cNvSpPr>
            <a:spLocks noGrp="1"/>
          </p:cNvSpPr>
          <p:nvPr>
            <p:ph idx="1"/>
          </p:nvPr>
        </p:nvSpPr>
        <p:spPr>
          <a:xfrm>
            <a:off x="467544" y="1628800"/>
            <a:ext cx="8280920" cy="5040560"/>
          </a:xfrm>
        </p:spPr>
        <p:txBody>
          <a:bodyPr/>
          <a:lstStyle/>
          <a:p>
            <a:r>
              <a:rPr lang="en-GB" dirty="0"/>
              <a:t>PTSD (use EMDR or </a:t>
            </a:r>
            <a:r>
              <a:rPr lang="en-GB" dirty="0" err="1"/>
              <a:t>tfCBT</a:t>
            </a:r>
            <a:r>
              <a:rPr lang="en-GB" dirty="0"/>
              <a:t>):</a:t>
            </a:r>
          </a:p>
          <a:p>
            <a:pPr lvl="1"/>
            <a:r>
              <a:rPr lang="en-GB" dirty="0"/>
              <a:t>Full recovery, i.e. no interference with day to day functioning, within one or a few treatment sessions</a:t>
            </a:r>
          </a:p>
          <a:p>
            <a:r>
              <a:rPr lang="en-GB" dirty="0" err="1"/>
              <a:t>cPTSD</a:t>
            </a:r>
            <a:r>
              <a:rPr lang="en-GB" dirty="0"/>
              <a:t> (use specific therapies):</a:t>
            </a:r>
          </a:p>
          <a:p>
            <a:pPr lvl="1"/>
            <a:r>
              <a:rPr lang="en-GB" dirty="0"/>
              <a:t>Full recovery, i.e. without intrusive memories causing distress, typically within a few months or a year or two</a:t>
            </a:r>
          </a:p>
          <a:p>
            <a:r>
              <a:rPr lang="en-GB" dirty="0"/>
              <a:t>DID (use specialised treatment):</a:t>
            </a:r>
          </a:p>
          <a:p>
            <a:pPr lvl="1"/>
            <a:r>
              <a:rPr lang="en-GB" dirty="0"/>
              <a:t>Full recovery, i.e. stable &amp; functioning personality without distress, within several to many years </a:t>
            </a:r>
          </a:p>
        </p:txBody>
      </p:sp>
    </p:spTree>
    <p:extLst>
      <p:ext uri="{BB962C8B-B14F-4D97-AF65-F5344CB8AC3E}">
        <p14:creationId xmlns:p14="http://schemas.microsoft.com/office/powerpoint/2010/main" val="1709302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08504" cy="1143000"/>
          </a:xfrm>
        </p:spPr>
        <p:txBody>
          <a:bodyPr/>
          <a:lstStyle/>
          <a:p>
            <a:r>
              <a:rPr lang="en-GB" dirty="0"/>
              <a:t>Availability of Trauma Treatment</a:t>
            </a:r>
            <a:br>
              <a:rPr lang="en-GB" dirty="0"/>
            </a:br>
            <a:r>
              <a:rPr lang="en-GB" sz="3200" dirty="0"/>
              <a:t>where aim to resolve distress caused by the symptoms</a:t>
            </a:r>
            <a:endParaRPr lang="en-GB" dirty="0"/>
          </a:p>
        </p:txBody>
      </p:sp>
      <p:sp>
        <p:nvSpPr>
          <p:cNvPr id="3" name="Content Placeholder 2"/>
          <p:cNvSpPr>
            <a:spLocks noGrp="1"/>
          </p:cNvSpPr>
          <p:nvPr>
            <p:ph idx="1"/>
          </p:nvPr>
        </p:nvSpPr>
        <p:spPr>
          <a:xfrm>
            <a:off x="395536" y="1700808"/>
            <a:ext cx="8496944" cy="4896544"/>
          </a:xfrm>
        </p:spPr>
        <p:txBody>
          <a:bodyPr/>
          <a:lstStyle/>
          <a:p>
            <a:pPr>
              <a:buFont typeface="Arial" panose="020B0604020202020204" pitchFamily="34" charset="0"/>
              <a:buChar char="•"/>
            </a:pPr>
            <a:r>
              <a:rPr lang="en-GB" dirty="0"/>
              <a:t>PTSD:</a:t>
            </a:r>
          </a:p>
          <a:p>
            <a:pPr lvl="1">
              <a:buFont typeface="Arial" panose="020B0604020202020204" pitchFamily="34" charset="0"/>
              <a:buChar char="•"/>
            </a:pPr>
            <a:r>
              <a:rPr lang="en-GB" dirty="0"/>
              <a:t>Very limited availability in NHS even for simple PTSD, despite it being relatively easy to treat, but availability is increasing. More in private care</a:t>
            </a:r>
          </a:p>
          <a:p>
            <a:pPr>
              <a:buFont typeface="Arial" panose="020B0604020202020204" pitchFamily="34" charset="0"/>
              <a:buChar char="•"/>
            </a:pPr>
            <a:r>
              <a:rPr lang="en-GB" dirty="0"/>
              <a:t>Complex trauma: </a:t>
            </a:r>
          </a:p>
          <a:p>
            <a:pPr lvl="1">
              <a:buFont typeface="Arial" panose="020B0604020202020204" pitchFamily="34" charset="0"/>
              <a:buChar char="•"/>
            </a:pPr>
            <a:r>
              <a:rPr lang="en-GB" dirty="0"/>
              <a:t>NHS may provide support, but no specific treatment. Some treatment from charities or privately</a:t>
            </a:r>
          </a:p>
          <a:p>
            <a:pPr>
              <a:buFont typeface="Arial" panose="020B0604020202020204" pitchFamily="34" charset="0"/>
              <a:buChar char="•"/>
            </a:pPr>
            <a:r>
              <a:rPr lang="en-GB" dirty="0"/>
              <a:t>DID: </a:t>
            </a:r>
          </a:p>
          <a:p>
            <a:pPr lvl="1">
              <a:buFont typeface="Arial" panose="020B0604020202020204" pitchFamily="34" charset="0"/>
              <a:buChar char="•"/>
            </a:pPr>
            <a:r>
              <a:rPr lang="en-GB" dirty="0"/>
              <a:t>Limited NHS non-specific trauma support only. Some charity work</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3375332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FB7E-8798-C796-AD18-A97D742ED283}"/>
              </a:ext>
            </a:extLst>
          </p:cNvPr>
          <p:cNvSpPr>
            <a:spLocks noGrp="1"/>
          </p:cNvSpPr>
          <p:nvPr>
            <p:ph type="title"/>
          </p:nvPr>
        </p:nvSpPr>
        <p:spPr>
          <a:xfrm>
            <a:off x="395536" y="269776"/>
            <a:ext cx="8350696" cy="1143000"/>
          </a:xfrm>
        </p:spPr>
        <p:txBody>
          <a:bodyPr/>
          <a:lstStyle/>
          <a:p>
            <a:r>
              <a:rPr lang="en-GB" dirty="0"/>
              <a:t>NICE on Psychological Treatments for PTSD in Adults (NG 116, 2018)</a:t>
            </a:r>
          </a:p>
        </p:txBody>
      </p:sp>
      <p:sp>
        <p:nvSpPr>
          <p:cNvPr id="3" name="Content Placeholder 2">
            <a:extLst>
              <a:ext uri="{FF2B5EF4-FFF2-40B4-BE49-F238E27FC236}">
                <a16:creationId xmlns:a16="http://schemas.microsoft.com/office/drawing/2014/main" id="{869C735B-E8FD-8EF2-A4C9-068523374EDC}"/>
              </a:ext>
            </a:extLst>
          </p:cNvPr>
          <p:cNvSpPr>
            <a:spLocks noGrp="1"/>
          </p:cNvSpPr>
          <p:nvPr>
            <p:ph idx="1"/>
          </p:nvPr>
        </p:nvSpPr>
        <p:spPr>
          <a:xfrm>
            <a:off x="467544" y="1628800"/>
            <a:ext cx="8206680" cy="4968552"/>
          </a:xfrm>
        </p:spPr>
        <p:txBody>
          <a:bodyPr/>
          <a:lstStyle/>
          <a:p>
            <a:r>
              <a:rPr lang="en-GB" sz="2800" dirty="0"/>
              <a:t>If presented &gt;1 month post-trauma, offer 8-12+ individual trauma-focused CBT (</a:t>
            </a:r>
            <a:r>
              <a:rPr lang="en-GB" sz="2800" dirty="0" err="1"/>
              <a:t>tfCBT</a:t>
            </a:r>
            <a:r>
              <a:rPr lang="en-GB" sz="2800" dirty="0"/>
              <a:t>) sessions:</a:t>
            </a:r>
          </a:p>
          <a:p>
            <a:pPr lvl="1"/>
            <a:r>
              <a:rPr lang="en-GB" sz="2400" dirty="0"/>
              <a:t>Cognitive processing therapy</a:t>
            </a:r>
          </a:p>
          <a:p>
            <a:pPr lvl="1"/>
            <a:r>
              <a:rPr lang="en-GB" sz="2400" dirty="0"/>
              <a:t>Cognitive behaviour therapy for PTSD </a:t>
            </a:r>
          </a:p>
          <a:p>
            <a:pPr lvl="1"/>
            <a:r>
              <a:rPr lang="en-GB" sz="2400" dirty="0"/>
              <a:t>Narrative exposure therapy </a:t>
            </a:r>
          </a:p>
          <a:p>
            <a:pPr lvl="1"/>
            <a:r>
              <a:rPr lang="en-GB" sz="2400" dirty="0"/>
              <a:t>Prolonged exposure therapy</a:t>
            </a:r>
          </a:p>
          <a:p>
            <a:r>
              <a:rPr lang="en-GB" sz="2800" dirty="0"/>
              <a:t>For non-combat related trauma:</a:t>
            </a:r>
          </a:p>
          <a:p>
            <a:pPr lvl="1"/>
            <a:r>
              <a:rPr lang="en-GB" sz="2400" dirty="0"/>
              <a:t>Presented after 1-3 months, consider 8-12+ EMDR sessions if the person has a preference for EMDR</a:t>
            </a:r>
          </a:p>
          <a:p>
            <a:pPr lvl="1"/>
            <a:r>
              <a:rPr lang="en-GB" sz="2400" dirty="0"/>
              <a:t>If after 3 months, offer EMDR only if not responded  or engaged with </a:t>
            </a:r>
            <a:r>
              <a:rPr lang="en-GB" sz="2400" dirty="0" err="1"/>
              <a:t>tfCBT</a:t>
            </a:r>
            <a:r>
              <a:rPr lang="en-GB" sz="2400" dirty="0"/>
              <a:t> (or use computerised </a:t>
            </a:r>
            <a:r>
              <a:rPr lang="en-GB" sz="2400" dirty="0" err="1"/>
              <a:t>tfCBT</a:t>
            </a:r>
            <a:r>
              <a:rPr lang="en-GB" sz="2400" dirty="0"/>
              <a:t> if preferred to others if symptoms not too severe) </a:t>
            </a:r>
          </a:p>
        </p:txBody>
      </p:sp>
    </p:spTree>
    <p:extLst>
      <p:ext uri="{BB962C8B-B14F-4D97-AF65-F5344CB8AC3E}">
        <p14:creationId xmlns:p14="http://schemas.microsoft.com/office/powerpoint/2010/main" val="3759917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DFA1-D20A-4756-3199-8FBB27BA7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5EF1E-6D6E-86F3-0581-7FADB02A4E15}"/>
              </a:ext>
            </a:extLst>
          </p:cNvPr>
          <p:cNvSpPr>
            <a:spLocks noGrp="1"/>
          </p:cNvSpPr>
          <p:nvPr>
            <p:ph type="title"/>
          </p:nvPr>
        </p:nvSpPr>
        <p:spPr>
          <a:xfrm>
            <a:off x="685800" y="44624"/>
            <a:ext cx="7772400" cy="1656184"/>
          </a:xfrm>
        </p:spPr>
        <p:txBody>
          <a:bodyPr/>
          <a:lstStyle/>
          <a:p>
            <a:r>
              <a:rPr lang="en-GB" dirty="0"/>
              <a:t>NICE on Medication Treatments for PTSD in Adults</a:t>
            </a:r>
          </a:p>
        </p:txBody>
      </p:sp>
      <p:sp>
        <p:nvSpPr>
          <p:cNvPr id="3" name="Content Placeholder 2">
            <a:extLst>
              <a:ext uri="{FF2B5EF4-FFF2-40B4-BE49-F238E27FC236}">
                <a16:creationId xmlns:a16="http://schemas.microsoft.com/office/drawing/2014/main" id="{4781B029-7D6D-758F-0D95-CF608E97EAFD}"/>
              </a:ext>
            </a:extLst>
          </p:cNvPr>
          <p:cNvSpPr>
            <a:spLocks noGrp="1"/>
          </p:cNvSpPr>
          <p:nvPr>
            <p:ph idx="1"/>
          </p:nvPr>
        </p:nvSpPr>
        <p:spPr>
          <a:xfrm>
            <a:off x="539552" y="1772816"/>
            <a:ext cx="8062664" cy="4896544"/>
          </a:xfrm>
        </p:spPr>
        <p:txBody>
          <a:bodyPr/>
          <a:lstStyle/>
          <a:p>
            <a:r>
              <a:rPr lang="en-GB" sz="3000" dirty="0"/>
              <a:t>Consider venlafaxine (off-label) or a SSRI (e.g. sertraline, paroxetine) if the person has a preference for drug treatment</a:t>
            </a:r>
          </a:p>
          <a:p>
            <a:r>
              <a:rPr lang="en-GB" sz="3000" dirty="0"/>
              <a:t>Consider antipsychotics (e.g. risperidone) in addition to psychological therapies if they have disabling symptoms and behaviours or they have not responded to other drug or psychological treatments</a:t>
            </a:r>
          </a:p>
          <a:p>
            <a:r>
              <a:rPr lang="en-GB" sz="3000" dirty="0"/>
              <a:t>Do not offer drug treatments, including benzodiazepines, to prevent PTSD developing</a:t>
            </a:r>
          </a:p>
          <a:p>
            <a:endParaRPr lang="en-GB" sz="3000" dirty="0"/>
          </a:p>
        </p:txBody>
      </p:sp>
    </p:spTree>
    <p:extLst>
      <p:ext uri="{BB962C8B-B14F-4D97-AF65-F5344CB8AC3E}">
        <p14:creationId xmlns:p14="http://schemas.microsoft.com/office/powerpoint/2010/main" val="1404616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E1E5-88EB-94BE-DAE8-F467A94390BD}"/>
              </a:ext>
            </a:extLst>
          </p:cNvPr>
          <p:cNvSpPr>
            <a:spLocks noGrp="1"/>
          </p:cNvSpPr>
          <p:nvPr>
            <p:ph type="title"/>
          </p:nvPr>
        </p:nvSpPr>
        <p:spPr>
          <a:xfrm>
            <a:off x="0" y="557808"/>
            <a:ext cx="9108504" cy="1143000"/>
          </a:xfrm>
        </p:spPr>
        <p:txBody>
          <a:bodyPr/>
          <a:lstStyle/>
          <a:p>
            <a:r>
              <a:rPr lang="en-GB" dirty="0"/>
              <a:t>Many Commonly Used Treatments for PTSD Helpful but are NOT Curative</a:t>
            </a:r>
          </a:p>
        </p:txBody>
      </p:sp>
      <p:sp>
        <p:nvSpPr>
          <p:cNvPr id="3" name="Content Placeholder 2">
            <a:extLst>
              <a:ext uri="{FF2B5EF4-FFF2-40B4-BE49-F238E27FC236}">
                <a16:creationId xmlns:a16="http://schemas.microsoft.com/office/drawing/2014/main" id="{B6A5B7AA-CCBF-7684-C895-608F0E84C205}"/>
              </a:ext>
            </a:extLst>
          </p:cNvPr>
          <p:cNvSpPr>
            <a:spLocks noGrp="1"/>
          </p:cNvSpPr>
          <p:nvPr>
            <p:ph idx="1"/>
          </p:nvPr>
        </p:nvSpPr>
        <p:spPr>
          <a:xfrm>
            <a:off x="611560" y="1978496"/>
            <a:ext cx="7918648" cy="4474840"/>
          </a:xfrm>
        </p:spPr>
        <p:txBody>
          <a:bodyPr/>
          <a:lstStyle/>
          <a:p>
            <a:r>
              <a:rPr lang="en-GB" sz="3000" dirty="0"/>
              <a:t>Talking therapy (psychodynamic therapy):</a:t>
            </a:r>
          </a:p>
          <a:p>
            <a:pPr lvl="1"/>
            <a:r>
              <a:rPr lang="en-GB" sz="2600" dirty="0"/>
              <a:t>Telling the story of the event, i.e. Freud and Brewer were wrong, as n</a:t>
            </a:r>
            <a:r>
              <a:rPr lang="en-GB" dirty="0"/>
              <a:t>eed the person to stay within the ‘Window of Tolerance’ to ‘metabolise’ a trauma</a:t>
            </a:r>
          </a:p>
          <a:p>
            <a:pPr lvl="1"/>
            <a:r>
              <a:rPr lang="en-GB" sz="2600" dirty="0"/>
              <a:t>Adapted psychodynamic therapy may help</a:t>
            </a:r>
          </a:p>
          <a:p>
            <a:r>
              <a:rPr lang="en-GB" sz="3000" dirty="0"/>
              <a:t>EMDR (eye movement desensitisation and reprocessing)</a:t>
            </a:r>
          </a:p>
          <a:p>
            <a:r>
              <a:rPr lang="en-GB" sz="3000" dirty="0" err="1"/>
              <a:t>tfCBT</a:t>
            </a:r>
            <a:r>
              <a:rPr lang="en-GB" sz="3000" dirty="0"/>
              <a:t> (trauma focussed CBT):</a:t>
            </a:r>
          </a:p>
          <a:p>
            <a:pPr lvl="1"/>
            <a:r>
              <a:rPr lang="en-GB" sz="2600" dirty="0"/>
              <a:t>Recommended as first line for trauma by NICE</a:t>
            </a:r>
          </a:p>
          <a:p>
            <a:endParaRPr lang="en-GB" sz="3000" dirty="0"/>
          </a:p>
          <a:p>
            <a:endParaRPr lang="en-GB" sz="3000" dirty="0"/>
          </a:p>
        </p:txBody>
      </p:sp>
    </p:spTree>
    <p:extLst>
      <p:ext uri="{BB962C8B-B14F-4D97-AF65-F5344CB8AC3E}">
        <p14:creationId xmlns:p14="http://schemas.microsoft.com/office/powerpoint/2010/main" val="910060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7213-1C6B-6F69-422F-322D0E60A0B5}"/>
              </a:ext>
            </a:extLst>
          </p:cNvPr>
          <p:cNvSpPr>
            <a:spLocks noGrp="1"/>
          </p:cNvSpPr>
          <p:nvPr>
            <p:ph type="title"/>
          </p:nvPr>
        </p:nvSpPr>
        <p:spPr>
          <a:xfrm>
            <a:off x="0" y="332656"/>
            <a:ext cx="9144000" cy="1143000"/>
          </a:xfrm>
        </p:spPr>
        <p:txBody>
          <a:bodyPr/>
          <a:lstStyle/>
          <a:p>
            <a:r>
              <a:rPr lang="en-GB" sz="4000" dirty="0"/>
              <a:t>Other Therapies Supported by Evidence Assisting with Trauma Processing</a:t>
            </a:r>
          </a:p>
        </p:txBody>
      </p:sp>
      <p:sp>
        <p:nvSpPr>
          <p:cNvPr id="3" name="Content Placeholder 2">
            <a:extLst>
              <a:ext uri="{FF2B5EF4-FFF2-40B4-BE49-F238E27FC236}">
                <a16:creationId xmlns:a16="http://schemas.microsoft.com/office/drawing/2014/main" id="{9A3F6C54-6C9D-7A1B-C80B-0D65042EFD6F}"/>
              </a:ext>
            </a:extLst>
          </p:cNvPr>
          <p:cNvSpPr>
            <a:spLocks noGrp="1"/>
          </p:cNvSpPr>
          <p:nvPr>
            <p:ph idx="1"/>
          </p:nvPr>
        </p:nvSpPr>
        <p:spPr>
          <a:xfrm>
            <a:off x="539552" y="1628800"/>
            <a:ext cx="8062664" cy="4114800"/>
          </a:xfrm>
        </p:spPr>
        <p:txBody>
          <a:bodyPr/>
          <a:lstStyle/>
          <a:p>
            <a:r>
              <a:rPr lang="en-GB" sz="2800" dirty="0"/>
              <a:t>Exposure therapy: </a:t>
            </a:r>
          </a:p>
          <a:p>
            <a:pPr lvl="1"/>
            <a:r>
              <a:rPr lang="en-GB" sz="2400" dirty="0"/>
              <a:t>Repeatedly re-experiencing the trauma</a:t>
            </a:r>
          </a:p>
          <a:p>
            <a:r>
              <a:rPr lang="en-GB" sz="2800" dirty="0"/>
              <a:t>Trauma focused mentalisation</a:t>
            </a:r>
          </a:p>
          <a:p>
            <a:pPr lvl="1"/>
            <a:r>
              <a:rPr lang="en-GB" sz="2400" dirty="0"/>
              <a:t>Mentalizing applied to trauma involves understanding how one’s mental state influences emotions and behaviour </a:t>
            </a:r>
          </a:p>
          <a:p>
            <a:r>
              <a:rPr lang="en-GB" sz="2800" dirty="0"/>
              <a:t>Art therapy</a:t>
            </a:r>
          </a:p>
          <a:p>
            <a:r>
              <a:rPr lang="en-GB" sz="2800" dirty="0"/>
              <a:t>Sensorimotor psychotherapy</a:t>
            </a:r>
          </a:p>
          <a:p>
            <a:pPr lvl="1"/>
            <a:r>
              <a:rPr lang="en-GB" sz="2400" dirty="0"/>
              <a:t>Sees the body as an integral source of information to guide processing of traumatic and other experiences</a:t>
            </a:r>
          </a:p>
          <a:p>
            <a:r>
              <a:rPr lang="en-GB" sz="2800" dirty="0"/>
              <a:t>Somatic experiencing and body-based therapies, including trauma sensitive yoga</a:t>
            </a:r>
          </a:p>
        </p:txBody>
      </p:sp>
    </p:spTree>
    <p:extLst>
      <p:ext uri="{BB962C8B-B14F-4D97-AF65-F5344CB8AC3E}">
        <p14:creationId xmlns:p14="http://schemas.microsoft.com/office/powerpoint/2010/main" val="1769435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79032-07B0-FA4C-B29D-55FD72E70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CA23B-3C57-FF8D-954E-2B083D3B3D27}"/>
              </a:ext>
            </a:extLst>
          </p:cNvPr>
          <p:cNvSpPr>
            <a:spLocks noGrp="1"/>
          </p:cNvSpPr>
          <p:nvPr>
            <p:ph type="title"/>
          </p:nvPr>
        </p:nvSpPr>
        <p:spPr>
          <a:xfrm>
            <a:off x="0" y="197768"/>
            <a:ext cx="9144000" cy="1143000"/>
          </a:xfrm>
        </p:spPr>
        <p:txBody>
          <a:bodyPr/>
          <a:lstStyle/>
          <a:p>
            <a:r>
              <a:rPr lang="en-GB" dirty="0"/>
              <a:t>The Importance of the Window of Tolerance in Understanding Trauma</a:t>
            </a:r>
          </a:p>
        </p:txBody>
      </p:sp>
      <p:sp>
        <p:nvSpPr>
          <p:cNvPr id="5" name="Rectangle 4">
            <a:extLst>
              <a:ext uri="{FF2B5EF4-FFF2-40B4-BE49-F238E27FC236}">
                <a16:creationId xmlns:a16="http://schemas.microsoft.com/office/drawing/2014/main" id="{69752F2C-5887-533A-BEC5-BD82AAF9AC95}"/>
              </a:ext>
            </a:extLst>
          </p:cNvPr>
          <p:cNvSpPr/>
          <p:nvPr/>
        </p:nvSpPr>
        <p:spPr>
          <a:xfrm>
            <a:off x="251520" y="5445224"/>
            <a:ext cx="215682" cy="432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643E1C98-1F78-EAB9-859B-3372BDF850F2}"/>
              </a:ext>
            </a:extLst>
          </p:cNvPr>
          <p:cNvPicPr>
            <a:picLocks noChangeAspect="1"/>
          </p:cNvPicPr>
          <p:nvPr/>
        </p:nvPicPr>
        <p:blipFill>
          <a:blip r:embed="rId3"/>
          <a:srcRect l="8262" t="5290" r="11122"/>
          <a:stretch>
            <a:fillRect/>
          </a:stretch>
        </p:blipFill>
        <p:spPr>
          <a:xfrm>
            <a:off x="683568" y="1393625"/>
            <a:ext cx="7704856" cy="5491759"/>
          </a:xfrm>
          <a:prstGeom prst="rect">
            <a:avLst/>
          </a:prstGeom>
        </p:spPr>
      </p:pic>
    </p:spTree>
    <p:extLst>
      <p:ext uri="{BB962C8B-B14F-4D97-AF65-F5344CB8AC3E}">
        <p14:creationId xmlns:p14="http://schemas.microsoft.com/office/powerpoint/2010/main" val="29414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493A-936D-8324-E676-064F2E9C9D2C}"/>
              </a:ext>
            </a:extLst>
          </p:cNvPr>
          <p:cNvSpPr>
            <a:spLocks noGrp="1"/>
          </p:cNvSpPr>
          <p:nvPr>
            <p:ph type="title"/>
          </p:nvPr>
        </p:nvSpPr>
        <p:spPr>
          <a:xfrm>
            <a:off x="35496" y="476672"/>
            <a:ext cx="9108504" cy="1143000"/>
          </a:xfrm>
        </p:spPr>
        <p:txBody>
          <a:bodyPr/>
          <a:lstStyle/>
          <a:p>
            <a:r>
              <a:rPr lang="en-GB" dirty="0"/>
              <a:t>6 Drugs </a:t>
            </a:r>
            <a:r>
              <a:rPr lang="nl-NL" dirty="0" err="1"/>
              <a:t>for</a:t>
            </a:r>
            <a:r>
              <a:rPr lang="nl-NL" dirty="0"/>
              <a:t> </a:t>
            </a:r>
            <a:r>
              <a:rPr lang="nl-NL" dirty="0" err="1"/>
              <a:t>Weekly</a:t>
            </a:r>
            <a:r>
              <a:rPr lang="nl-NL" dirty="0"/>
              <a:t> or Daily </a:t>
            </a:r>
            <a:r>
              <a:rPr lang="nl-NL" dirty="0" err="1"/>
              <a:t>Injection</a:t>
            </a:r>
            <a:r>
              <a:rPr lang="nl-NL" dirty="0"/>
              <a:t> </a:t>
            </a:r>
            <a:r>
              <a:rPr lang="en-GB" dirty="0"/>
              <a:t>in the BNF </a:t>
            </a:r>
            <a:r>
              <a:rPr lang="nl-NL" dirty="0" err="1"/>
              <a:t>licenced</a:t>
            </a:r>
            <a:r>
              <a:rPr lang="nl-NL" dirty="0"/>
              <a:t> </a:t>
            </a:r>
            <a:r>
              <a:rPr lang="en-GB" dirty="0"/>
              <a:t>for DM type 2</a:t>
            </a:r>
          </a:p>
        </p:txBody>
      </p:sp>
      <p:sp>
        <p:nvSpPr>
          <p:cNvPr id="3" name="Content Placeholder 2">
            <a:extLst>
              <a:ext uri="{FF2B5EF4-FFF2-40B4-BE49-F238E27FC236}">
                <a16:creationId xmlns:a16="http://schemas.microsoft.com/office/drawing/2014/main" id="{CD130A21-4814-5292-1F1E-4FD387A8A90D}"/>
              </a:ext>
            </a:extLst>
          </p:cNvPr>
          <p:cNvSpPr>
            <a:spLocks noGrp="1"/>
          </p:cNvSpPr>
          <p:nvPr>
            <p:ph idx="1"/>
          </p:nvPr>
        </p:nvSpPr>
        <p:spPr>
          <a:xfrm>
            <a:off x="467544" y="1909192"/>
            <a:ext cx="8136904" cy="4400128"/>
          </a:xfrm>
        </p:spPr>
        <p:txBody>
          <a:bodyPr/>
          <a:lstStyle/>
          <a:p>
            <a:r>
              <a:rPr lang="en-GB" sz="3000" dirty="0" err="1"/>
              <a:t>Semaglutide</a:t>
            </a:r>
            <a:r>
              <a:rPr lang="en-GB" sz="3000" dirty="0"/>
              <a:t> weekly: Ozempic (&amp; </a:t>
            </a:r>
            <a:r>
              <a:rPr lang="en-GB" sz="3000" dirty="0" err="1"/>
              <a:t>Rybelsus</a:t>
            </a:r>
            <a:r>
              <a:rPr lang="en-GB" sz="3000" dirty="0"/>
              <a:t> tabs)</a:t>
            </a:r>
          </a:p>
          <a:p>
            <a:r>
              <a:rPr lang="en-GB" sz="3000" dirty="0"/>
              <a:t>Dulaglutide weekly: Trulicity</a:t>
            </a:r>
          </a:p>
          <a:p>
            <a:r>
              <a:rPr lang="en-GB" sz="3000" dirty="0" err="1"/>
              <a:t>Tirzepatide</a:t>
            </a:r>
            <a:r>
              <a:rPr lang="en-GB" sz="3000" dirty="0"/>
              <a:t> weekly (dual GLP-1 and Gastric inhibitory polypeptide or GIP agonist): </a:t>
            </a:r>
            <a:r>
              <a:rPr lang="en-GB" sz="3000" dirty="0" err="1"/>
              <a:t>Mounjaro</a:t>
            </a:r>
            <a:r>
              <a:rPr lang="en-GB" sz="3000" dirty="0"/>
              <a:t> </a:t>
            </a:r>
          </a:p>
          <a:p>
            <a:r>
              <a:rPr lang="en-GB" sz="3000" dirty="0"/>
              <a:t>Exenatide weekly or daily: </a:t>
            </a:r>
            <a:r>
              <a:rPr lang="en-GB" sz="3000" dirty="0" err="1"/>
              <a:t>Bydureon</a:t>
            </a:r>
            <a:r>
              <a:rPr lang="en-GB" sz="3000" dirty="0"/>
              <a:t> </a:t>
            </a:r>
            <a:r>
              <a:rPr lang="en-GB" sz="3000" dirty="0" err="1"/>
              <a:t>BCise</a:t>
            </a:r>
            <a:endParaRPr lang="en-GB" sz="3000" dirty="0"/>
          </a:p>
          <a:p>
            <a:r>
              <a:rPr lang="en-GB" sz="3000" dirty="0"/>
              <a:t>Liraglutide daily: generic, Victoza, </a:t>
            </a:r>
            <a:r>
              <a:rPr lang="en-GB" sz="3000" dirty="0" err="1"/>
              <a:t>Biolide</a:t>
            </a:r>
            <a:r>
              <a:rPr lang="en-GB" sz="3000" dirty="0"/>
              <a:t>, </a:t>
            </a:r>
            <a:r>
              <a:rPr lang="en-GB" sz="3000" dirty="0" err="1"/>
              <a:t>Diavic</a:t>
            </a:r>
            <a:r>
              <a:rPr lang="en-GB" sz="3000" dirty="0"/>
              <a:t>, </a:t>
            </a:r>
            <a:r>
              <a:rPr lang="en-GB" sz="3000" dirty="0" err="1"/>
              <a:t>Nevolat</a:t>
            </a:r>
            <a:r>
              <a:rPr lang="en-GB" sz="3000" dirty="0"/>
              <a:t>, </a:t>
            </a:r>
            <a:r>
              <a:rPr lang="en-GB" sz="3000" dirty="0" err="1"/>
              <a:t>Xegluxen</a:t>
            </a:r>
            <a:endParaRPr lang="en-GB" sz="3000" dirty="0"/>
          </a:p>
          <a:p>
            <a:r>
              <a:rPr lang="en-GB" sz="3000" dirty="0" err="1"/>
              <a:t>Lixisenatide</a:t>
            </a:r>
            <a:r>
              <a:rPr lang="en-GB" sz="3000" dirty="0"/>
              <a:t> daily: (no licenced medicines listed)</a:t>
            </a:r>
          </a:p>
          <a:p>
            <a:r>
              <a:rPr lang="en-GB" sz="3000" dirty="0"/>
              <a:t>[Albiglutide, not mentioned in BNF]</a:t>
            </a:r>
          </a:p>
          <a:p>
            <a:pPr lvl="1"/>
            <a:endParaRPr lang="en-GB" sz="3000" dirty="0"/>
          </a:p>
          <a:p>
            <a:endParaRPr lang="en-GB" sz="3000" dirty="0"/>
          </a:p>
        </p:txBody>
      </p:sp>
    </p:spTree>
    <p:extLst>
      <p:ext uri="{BB962C8B-B14F-4D97-AF65-F5344CB8AC3E}">
        <p14:creationId xmlns:p14="http://schemas.microsoft.com/office/powerpoint/2010/main" val="364330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8AA80-F916-E6DF-8C53-3BBD99EA5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FF204-BA33-6924-E4CC-E1A603F0678D}"/>
              </a:ext>
            </a:extLst>
          </p:cNvPr>
          <p:cNvSpPr>
            <a:spLocks noGrp="1"/>
          </p:cNvSpPr>
          <p:nvPr>
            <p:ph type="title"/>
          </p:nvPr>
        </p:nvSpPr>
        <p:spPr>
          <a:xfrm>
            <a:off x="685800" y="197768"/>
            <a:ext cx="7772400" cy="1143000"/>
          </a:xfrm>
        </p:spPr>
        <p:txBody>
          <a:bodyPr/>
          <a:lstStyle/>
          <a:p>
            <a:r>
              <a:rPr lang="en-GB" dirty="0"/>
              <a:t>Narrowed Window of Tolerance When Traumatised</a:t>
            </a:r>
          </a:p>
        </p:txBody>
      </p:sp>
      <p:sp>
        <p:nvSpPr>
          <p:cNvPr id="5" name="Rectangle 4">
            <a:extLst>
              <a:ext uri="{FF2B5EF4-FFF2-40B4-BE49-F238E27FC236}">
                <a16:creationId xmlns:a16="http://schemas.microsoft.com/office/drawing/2014/main" id="{F2EA2E26-5A54-6DA0-5B9D-984930C09FCE}"/>
              </a:ext>
            </a:extLst>
          </p:cNvPr>
          <p:cNvSpPr/>
          <p:nvPr/>
        </p:nvSpPr>
        <p:spPr>
          <a:xfrm>
            <a:off x="251520" y="5445224"/>
            <a:ext cx="215682" cy="432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630EF44F-2172-67D0-5E8E-BE9B6031F8D6}"/>
              </a:ext>
            </a:extLst>
          </p:cNvPr>
          <p:cNvPicPr>
            <a:picLocks noChangeAspect="1"/>
          </p:cNvPicPr>
          <p:nvPr/>
        </p:nvPicPr>
        <p:blipFill>
          <a:blip r:embed="rId3"/>
          <a:srcRect l="8557" t="5649" r="10906" b="1919"/>
          <a:stretch>
            <a:fillRect/>
          </a:stretch>
        </p:blipFill>
        <p:spPr>
          <a:xfrm>
            <a:off x="755576" y="1414276"/>
            <a:ext cx="7632848" cy="5327092"/>
          </a:xfrm>
          <a:prstGeom prst="rect">
            <a:avLst/>
          </a:prstGeom>
        </p:spPr>
      </p:pic>
    </p:spTree>
    <p:extLst>
      <p:ext uri="{BB962C8B-B14F-4D97-AF65-F5344CB8AC3E}">
        <p14:creationId xmlns:p14="http://schemas.microsoft.com/office/powerpoint/2010/main" val="8242631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2518-25B0-853D-0C05-CCC2F38C53DE}"/>
              </a:ext>
            </a:extLst>
          </p:cNvPr>
          <p:cNvSpPr>
            <a:spLocks noGrp="1"/>
          </p:cNvSpPr>
          <p:nvPr>
            <p:ph type="title"/>
          </p:nvPr>
        </p:nvSpPr>
        <p:spPr>
          <a:xfrm>
            <a:off x="685800" y="260648"/>
            <a:ext cx="7772400" cy="1143000"/>
          </a:xfrm>
        </p:spPr>
        <p:txBody>
          <a:bodyPr/>
          <a:lstStyle/>
          <a:p>
            <a:r>
              <a:rPr lang="en-GB" dirty="0"/>
              <a:t>The Significance of Staying in the Central Window</a:t>
            </a:r>
          </a:p>
        </p:txBody>
      </p:sp>
      <p:sp>
        <p:nvSpPr>
          <p:cNvPr id="3" name="Content Placeholder 2">
            <a:extLst>
              <a:ext uri="{FF2B5EF4-FFF2-40B4-BE49-F238E27FC236}">
                <a16:creationId xmlns:a16="http://schemas.microsoft.com/office/drawing/2014/main" id="{FC845DA1-19E7-3704-7FE2-8E1BDB1F4469}"/>
              </a:ext>
            </a:extLst>
          </p:cNvPr>
          <p:cNvSpPr>
            <a:spLocks noGrp="1"/>
          </p:cNvSpPr>
          <p:nvPr>
            <p:ph idx="1"/>
          </p:nvPr>
        </p:nvSpPr>
        <p:spPr>
          <a:xfrm>
            <a:off x="395536" y="1556792"/>
            <a:ext cx="8206680" cy="5184576"/>
          </a:xfrm>
        </p:spPr>
        <p:txBody>
          <a:bodyPr/>
          <a:lstStyle/>
          <a:p>
            <a:r>
              <a:rPr lang="en-GB" sz="2800" dirty="0"/>
              <a:t>When traumatised, we may spend most of our time in the lateral windows</a:t>
            </a:r>
          </a:p>
          <a:p>
            <a:r>
              <a:rPr lang="en-GB" sz="2800" dirty="0"/>
              <a:t>Our aim is to widen our window of tolerance, by developing techniques to manage our distress</a:t>
            </a:r>
          </a:p>
          <a:p>
            <a:r>
              <a:rPr lang="en-GB" sz="2800" dirty="0"/>
              <a:t>So we must work to keep our ANS balanced, as we can only make progress if we can stay in the central window while re-experiencing trauma memories, </a:t>
            </a:r>
          </a:p>
          <a:p>
            <a:r>
              <a:rPr lang="en-GB" sz="2800" dirty="0"/>
              <a:t>Therapies for PTSD aim to help us stay within the central window, allowing us to revisit the trauma and process it without getting overwhelmed – keep our higher brain systems online (thalamus &amp; frontal lobe) </a:t>
            </a:r>
          </a:p>
        </p:txBody>
      </p:sp>
    </p:spTree>
    <p:extLst>
      <p:ext uri="{BB962C8B-B14F-4D97-AF65-F5344CB8AC3E}">
        <p14:creationId xmlns:p14="http://schemas.microsoft.com/office/powerpoint/2010/main" val="198377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0A5B-FB79-1430-44E0-01B4A5701DA1}"/>
              </a:ext>
            </a:extLst>
          </p:cNvPr>
          <p:cNvSpPr>
            <a:spLocks noGrp="1"/>
          </p:cNvSpPr>
          <p:nvPr>
            <p:ph type="title"/>
          </p:nvPr>
        </p:nvSpPr>
        <p:spPr>
          <a:xfrm>
            <a:off x="0" y="609600"/>
            <a:ext cx="9144000" cy="1143000"/>
          </a:xfrm>
        </p:spPr>
        <p:txBody>
          <a:bodyPr/>
          <a:lstStyle/>
          <a:p>
            <a:r>
              <a:rPr lang="en-GB" sz="4000" dirty="0"/>
              <a:t>Keeping the Autonomic Nervous System in Balance While Processing the Trauma</a:t>
            </a:r>
          </a:p>
        </p:txBody>
      </p:sp>
      <p:sp>
        <p:nvSpPr>
          <p:cNvPr id="3" name="Content Placeholder 2">
            <a:extLst>
              <a:ext uri="{FF2B5EF4-FFF2-40B4-BE49-F238E27FC236}">
                <a16:creationId xmlns:a16="http://schemas.microsoft.com/office/drawing/2014/main" id="{BD0491B1-FC2F-7CBB-9809-0519C48F1674}"/>
              </a:ext>
            </a:extLst>
          </p:cNvPr>
          <p:cNvSpPr>
            <a:spLocks noGrp="1"/>
          </p:cNvSpPr>
          <p:nvPr>
            <p:ph idx="1"/>
          </p:nvPr>
        </p:nvSpPr>
        <p:spPr>
          <a:xfrm>
            <a:off x="323528" y="2060848"/>
            <a:ext cx="8568952" cy="4680520"/>
          </a:xfrm>
        </p:spPr>
        <p:txBody>
          <a:bodyPr/>
          <a:lstStyle/>
          <a:p>
            <a:r>
              <a:rPr lang="en-GB" dirty="0" err="1"/>
              <a:t>SNS</a:t>
            </a:r>
            <a:r>
              <a:rPr lang="en-GB" dirty="0"/>
              <a:t> (‘the accelerator’) is predominant in flight/ fight and has activated our body, heightened our alertness, and released adrenaline to prepare us for threat</a:t>
            </a:r>
          </a:p>
          <a:p>
            <a:r>
              <a:rPr lang="en-GB" dirty="0"/>
              <a:t>PNS (‘the break’, which includes the </a:t>
            </a:r>
            <a:r>
              <a:rPr lang="en-GB" dirty="0" err="1"/>
              <a:t>vagus</a:t>
            </a:r>
            <a:r>
              <a:rPr lang="en-GB" dirty="0"/>
              <a:t> nerve) is predominant in freeze/withdrawal and deactivates our body, calms us down and makes us less aroused, so we “rest and digest”</a:t>
            </a:r>
          </a:p>
        </p:txBody>
      </p:sp>
    </p:spTree>
    <p:extLst>
      <p:ext uri="{BB962C8B-B14F-4D97-AF65-F5344CB8AC3E}">
        <p14:creationId xmlns:p14="http://schemas.microsoft.com/office/powerpoint/2010/main" val="18943865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A219-EA2A-0045-A24E-7BA43FF146F7}"/>
              </a:ext>
            </a:extLst>
          </p:cNvPr>
          <p:cNvSpPr>
            <a:spLocks noGrp="1"/>
          </p:cNvSpPr>
          <p:nvPr>
            <p:ph type="title"/>
          </p:nvPr>
        </p:nvSpPr>
        <p:spPr>
          <a:xfrm>
            <a:off x="251520" y="404664"/>
            <a:ext cx="8712968" cy="1143000"/>
          </a:xfrm>
        </p:spPr>
        <p:txBody>
          <a:bodyPr/>
          <a:lstStyle/>
          <a:p>
            <a:r>
              <a:rPr lang="en-GB" dirty="0"/>
              <a:t>Managing the ANS using ‘Calming Breathing’ and ‘Box Breathing’ </a:t>
            </a:r>
          </a:p>
        </p:txBody>
      </p:sp>
      <p:sp>
        <p:nvSpPr>
          <p:cNvPr id="3" name="Content Placeholder 2">
            <a:extLst>
              <a:ext uri="{FF2B5EF4-FFF2-40B4-BE49-F238E27FC236}">
                <a16:creationId xmlns:a16="http://schemas.microsoft.com/office/drawing/2014/main" id="{8A987E03-FCF1-7B8A-3733-6F13BB2F15E2}"/>
              </a:ext>
            </a:extLst>
          </p:cNvPr>
          <p:cNvSpPr>
            <a:spLocks noGrp="1"/>
          </p:cNvSpPr>
          <p:nvPr>
            <p:ph idx="1"/>
          </p:nvPr>
        </p:nvSpPr>
        <p:spPr>
          <a:xfrm>
            <a:off x="395536" y="1772816"/>
            <a:ext cx="8352928" cy="4978896"/>
          </a:xfrm>
        </p:spPr>
        <p:txBody>
          <a:bodyPr/>
          <a:lstStyle/>
          <a:p>
            <a:r>
              <a:rPr lang="en-GB" dirty="0"/>
              <a:t>Breathing air out stimulates the PNS:</a:t>
            </a:r>
          </a:p>
          <a:p>
            <a:pPr lvl="1"/>
            <a:r>
              <a:rPr lang="en-GB" sz="2600" dirty="0"/>
              <a:t>When we are in flight/fight (hyperarousal), we need to calm our mind and body down. ‘Calming breathing’ involves breathing out for twice as long as we breath in, e.g. breath in to the count of 2-3, out to the count of 4-6 </a:t>
            </a:r>
          </a:p>
          <a:p>
            <a:r>
              <a:rPr lang="en-GB" dirty="0"/>
              <a:t>Breathing air in stimulates the </a:t>
            </a:r>
            <a:r>
              <a:rPr lang="en-GB" dirty="0" err="1"/>
              <a:t>SNS</a:t>
            </a:r>
            <a:r>
              <a:rPr lang="en-GB" dirty="0"/>
              <a:t>:</a:t>
            </a:r>
          </a:p>
          <a:p>
            <a:pPr lvl="1"/>
            <a:r>
              <a:rPr lang="en-GB" sz="2600" dirty="0"/>
              <a:t>When in freeze/withdrawal (</a:t>
            </a:r>
            <a:r>
              <a:rPr lang="en-GB" sz="2600" dirty="0" err="1"/>
              <a:t>hypoarousal</a:t>
            </a:r>
            <a:r>
              <a:rPr lang="en-GB" sz="2600" dirty="0"/>
              <a:t>), we need to use grounding and box breathing to stimulate the </a:t>
            </a:r>
            <a:r>
              <a:rPr lang="en-GB" sz="2600" dirty="0" err="1"/>
              <a:t>SNS</a:t>
            </a:r>
            <a:r>
              <a:rPr lang="en-GB" sz="2600" dirty="0"/>
              <a:t> </a:t>
            </a:r>
          </a:p>
          <a:p>
            <a:pPr lvl="1"/>
            <a:r>
              <a:rPr lang="en-GB" sz="2600" dirty="0"/>
              <a:t>‘Box or window breathing’ involves breathing in to the count of 4, holding to the count of 4, breathing out to the count of 4, holding to the count of 4 and repeat</a:t>
            </a:r>
          </a:p>
        </p:txBody>
      </p:sp>
    </p:spTree>
    <p:extLst>
      <p:ext uri="{BB962C8B-B14F-4D97-AF65-F5344CB8AC3E}">
        <p14:creationId xmlns:p14="http://schemas.microsoft.com/office/powerpoint/2010/main" val="24640783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6783-3BF9-0055-B81F-E317AE009BC6}"/>
              </a:ext>
            </a:extLst>
          </p:cNvPr>
          <p:cNvSpPr>
            <a:spLocks noGrp="1"/>
          </p:cNvSpPr>
          <p:nvPr>
            <p:ph type="title"/>
          </p:nvPr>
        </p:nvSpPr>
        <p:spPr>
          <a:xfrm>
            <a:off x="323528" y="413792"/>
            <a:ext cx="8424936" cy="1143000"/>
          </a:xfrm>
        </p:spPr>
        <p:txBody>
          <a:bodyPr/>
          <a:lstStyle/>
          <a:p>
            <a:r>
              <a:rPr lang="en-GB" dirty="0"/>
              <a:t>The Brain Structures Involving in Trauma and Trauma Processing</a:t>
            </a:r>
          </a:p>
        </p:txBody>
      </p:sp>
      <p:sp>
        <p:nvSpPr>
          <p:cNvPr id="3" name="Content Placeholder 2">
            <a:extLst>
              <a:ext uri="{FF2B5EF4-FFF2-40B4-BE49-F238E27FC236}">
                <a16:creationId xmlns:a16="http://schemas.microsoft.com/office/drawing/2014/main" id="{69560A81-CE2C-C878-859F-3F84EFF4EDDC}"/>
              </a:ext>
            </a:extLst>
          </p:cNvPr>
          <p:cNvSpPr>
            <a:spLocks noGrp="1"/>
          </p:cNvSpPr>
          <p:nvPr>
            <p:ph idx="1"/>
          </p:nvPr>
        </p:nvSpPr>
        <p:spPr>
          <a:xfrm>
            <a:off x="323528" y="1765176"/>
            <a:ext cx="8424936" cy="4832176"/>
          </a:xfrm>
        </p:spPr>
        <p:txBody>
          <a:bodyPr/>
          <a:lstStyle/>
          <a:p>
            <a:r>
              <a:rPr lang="en-GB" sz="2600" dirty="0"/>
              <a:t>The amygdala as our smoke alarm</a:t>
            </a:r>
            <a:r>
              <a:rPr lang="en-GB" sz="2800" dirty="0"/>
              <a:t>: </a:t>
            </a:r>
          </a:p>
          <a:p>
            <a:pPr lvl="1"/>
            <a:r>
              <a:rPr lang="en-GB" sz="2200" dirty="0"/>
              <a:t>When we are triggered, the ‘smoke alarm’ goes off if there is anything indicative of fire around, although most of the time it is a false alarm (like burnt toast, rather than danger)</a:t>
            </a:r>
          </a:p>
          <a:p>
            <a:r>
              <a:rPr lang="en-GB" sz="2600" dirty="0"/>
              <a:t>When fragmented memories occur as in trauma syndromes, the frontal lobe and thalamus have shut down, and the emotional brain (limbic area &amp; brain stem) takes over</a:t>
            </a:r>
          </a:p>
          <a:p>
            <a:r>
              <a:rPr lang="en-GB" sz="2600" dirty="0"/>
              <a:t>To process trauma, we need to get structures back online:</a:t>
            </a:r>
          </a:p>
          <a:p>
            <a:pPr lvl="1"/>
            <a:r>
              <a:rPr lang="en-GB" sz="2200" dirty="0"/>
              <a:t>Frontal lobe: Needed to put feelings into words and to create our sense of location in time</a:t>
            </a:r>
          </a:p>
          <a:p>
            <a:pPr lvl="1"/>
            <a:r>
              <a:rPr lang="en-GB" sz="2200" dirty="0"/>
              <a:t>Thalamus: Integrates raw data of incoming sensations from our external and internal environments</a:t>
            </a:r>
          </a:p>
          <a:p>
            <a:pPr lvl="1"/>
            <a:endParaRPr lang="en-GB" sz="2400" dirty="0"/>
          </a:p>
          <a:p>
            <a:endParaRPr lang="en-GB" sz="2800" dirty="0"/>
          </a:p>
        </p:txBody>
      </p:sp>
    </p:spTree>
    <p:extLst>
      <p:ext uri="{BB962C8B-B14F-4D97-AF65-F5344CB8AC3E}">
        <p14:creationId xmlns:p14="http://schemas.microsoft.com/office/powerpoint/2010/main" val="13308359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78F-E956-0998-6DE7-FC123EDCA4CE}"/>
              </a:ext>
            </a:extLst>
          </p:cNvPr>
          <p:cNvSpPr>
            <a:spLocks noGrp="1"/>
          </p:cNvSpPr>
          <p:nvPr>
            <p:ph type="title"/>
          </p:nvPr>
        </p:nvSpPr>
        <p:spPr>
          <a:xfrm>
            <a:off x="107504" y="260648"/>
            <a:ext cx="9001000" cy="1143000"/>
          </a:xfrm>
        </p:spPr>
        <p:txBody>
          <a:bodyPr/>
          <a:lstStyle/>
          <a:p>
            <a:r>
              <a:rPr lang="en-GB" sz="4000" dirty="0"/>
              <a:t>Things Interfering with the Effectiveness of Counselling and Trauma Processing</a:t>
            </a:r>
          </a:p>
        </p:txBody>
      </p:sp>
      <p:sp>
        <p:nvSpPr>
          <p:cNvPr id="3" name="Content Placeholder 2">
            <a:extLst>
              <a:ext uri="{FF2B5EF4-FFF2-40B4-BE49-F238E27FC236}">
                <a16:creationId xmlns:a16="http://schemas.microsoft.com/office/drawing/2014/main" id="{9525F8F6-E858-D2E7-F736-E6A73C60FD4F}"/>
              </a:ext>
            </a:extLst>
          </p:cNvPr>
          <p:cNvSpPr>
            <a:spLocks noGrp="1"/>
          </p:cNvSpPr>
          <p:nvPr>
            <p:ph idx="1"/>
          </p:nvPr>
        </p:nvSpPr>
        <p:spPr>
          <a:xfrm>
            <a:off x="251520" y="1628800"/>
            <a:ext cx="8712968" cy="4968552"/>
          </a:xfrm>
        </p:spPr>
        <p:txBody>
          <a:bodyPr/>
          <a:lstStyle/>
          <a:p>
            <a:r>
              <a:rPr lang="en-GB" sz="2800" dirty="0"/>
              <a:t>Trauma processing reduces PTSD symptoms, but not reduce the DSO symptoms of </a:t>
            </a:r>
            <a:r>
              <a:rPr lang="en-GB" sz="2800" dirty="0" err="1"/>
              <a:t>cPTSD</a:t>
            </a:r>
            <a:r>
              <a:rPr lang="en-GB" sz="2800" dirty="0"/>
              <a:t>, so need additional interventions to makes processing more effective</a:t>
            </a:r>
          </a:p>
          <a:p>
            <a:r>
              <a:rPr lang="en-GB" sz="2800" dirty="0"/>
              <a:t>Additional interventions shown to help:</a:t>
            </a:r>
          </a:p>
          <a:p>
            <a:pPr lvl="1"/>
            <a:r>
              <a:rPr lang="en-GB" sz="2400" dirty="0"/>
              <a:t>Learning distress tolerance and emotional self-regulation strategies </a:t>
            </a:r>
          </a:p>
          <a:p>
            <a:pPr lvl="1"/>
            <a:r>
              <a:rPr lang="en-GB" sz="2400" dirty="0" err="1"/>
              <a:t>DBT</a:t>
            </a:r>
            <a:r>
              <a:rPr lang="en-GB" sz="2400" dirty="0"/>
              <a:t> (dialectical behavioural therapy) or narrative therapy combined with skills training in affect (mood) and interpersonal regulation</a:t>
            </a:r>
          </a:p>
          <a:p>
            <a:r>
              <a:rPr lang="en-GB" sz="2800" dirty="0"/>
              <a:t>Shame can interfere with the effectiveness of counselling, so needs to be tackled directly (next slides)</a:t>
            </a:r>
          </a:p>
        </p:txBody>
      </p:sp>
    </p:spTree>
    <p:extLst>
      <p:ext uri="{BB962C8B-B14F-4D97-AF65-F5344CB8AC3E}">
        <p14:creationId xmlns:p14="http://schemas.microsoft.com/office/powerpoint/2010/main" val="1758980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74B0-6339-1236-28B2-CDC005C0BBDC}"/>
              </a:ext>
            </a:extLst>
          </p:cNvPr>
          <p:cNvSpPr>
            <a:spLocks noGrp="1"/>
          </p:cNvSpPr>
          <p:nvPr>
            <p:ph type="title"/>
          </p:nvPr>
        </p:nvSpPr>
        <p:spPr>
          <a:xfrm>
            <a:off x="35496" y="609600"/>
            <a:ext cx="9073008" cy="1143000"/>
          </a:xfrm>
        </p:spPr>
        <p:txBody>
          <a:bodyPr/>
          <a:lstStyle/>
          <a:p>
            <a:r>
              <a:rPr lang="en-GB" dirty="0"/>
              <a:t>Impact of Shame and Guilt </a:t>
            </a:r>
            <a:br>
              <a:rPr lang="en-GB" dirty="0"/>
            </a:br>
            <a:r>
              <a:rPr lang="en-GB" dirty="0"/>
              <a:t>on Outcome</a:t>
            </a:r>
          </a:p>
        </p:txBody>
      </p:sp>
      <p:sp>
        <p:nvSpPr>
          <p:cNvPr id="3" name="Content Placeholder 2">
            <a:extLst>
              <a:ext uri="{FF2B5EF4-FFF2-40B4-BE49-F238E27FC236}">
                <a16:creationId xmlns:a16="http://schemas.microsoft.com/office/drawing/2014/main" id="{5A0E8525-DE70-3703-65B2-796174AC1FA0}"/>
              </a:ext>
            </a:extLst>
          </p:cNvPr>
          <p:cNvSpPr>
            <a:spLocks noGrp="1"/>
          </p:cNvSpPr>
          <p:nvPr>
            <p:ph idx="1"/>
          </p:nvPr>
        </p:nvSpPr>
        <p:spPr>
          <a:xfrm>
            <a:off x="467544" y="1981200"/>
            <a:ext cx="8134672" cy="4114800"/>
          </a:xfrm>
        </p:spPr>
        <p:txBody>
          <a:bodyPr/>
          <a:lstStyle/>
          <a:p>
            <a:r>
              <a:rPr lang="en-GB" dirty="0"/>
              <a:t>Shame involves negative evaluations of the entire self, whereas guilt involves negative evaluations of specific actions or behaviours</a:t>
            </a:r>
          </a:p>
          <a:p>
            <a:r>
              <a:rPr lang="en-GB" dirty="0"/>
              <a:t>Shame is a better predictor of poorer outcome than guilt</a:t>
            </a:r>
          </a:p>
          <a:p>
            <a:r>
              <a:rPr lang="en-GB" dirty="0"/>
              <a:t>High shame is associated with poorer outcomes from standard treatments, indicating that the treatment need to be tailored to effectively target shame</a:t>
            </a:r>
          </a:p>
          <a:p>
            <a:endParaRPr lang="en-GB" dirty="0"/>
          </a:p>
        </p:txBody>
      </p:sp>
    </p:spTree>
    <p:extLst>
      <p:ext uri="{BB962C8B-B14F-4D97-AF65-F5344CB8AC3E}">
        <p14:creationId xmlns:p14="http://schemas.microsoft.com/office/powerpoint/2010/main" val="3853212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A6B5-6877-3964-A642-AECD12244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08EB1-AAE3-AC8D-85FA-0DD961BC3FC6}"/>
              </a:ext>
            </a:extLst>
          </p:cNvPr>
          <p:cNvSpPr>
            <a:spLocks noGrp="1"/>
          </p:cNvSpPr>
          <p:nvPr>
            <p:ph type="title"/>
          </p:nvPr>
        </p:nvSpPr>
        <p:spPr>
          <a:xfrm>
            <a:off x="35496" y="476672"/>
            <a:ext cx="9073008" cy="1143000"/>
          </a:xfrm>
        </p:spPr>
        <p:txBody>
          <a:bodyPr/>
          <a:lstStyle/>
          <a:p>
            <a:r>
              <a:rPr lang="en-GB" dirty="0"/>
              <a:t>Measuring Shame – The Trauma-Related Shame Inventory (</a:t>
            </a:r>
            <a:r>
              <a:rPr lang="en-GB" dirty="0" err="1"/>
              <a:t>TRSI</a:t>
            </a:r>
            <a:r>
              <a:rPr lang="en-GB" dirty="0"/>
              <a:t>)</a:t>
            </a:r>
          </a:p>
        </p:txBody>
      </p:sp>
      <p:sp>
        <p:nvSpPr>
          <p:cNvPr id="3" name="Content Placeholder 2">
            <a:extLst>
              <a:ext uri="{FF2B5EF4-FFF2-40B4-BE49-F238E27FC236}">
                <a16:creationId xmlns:a16="http://schemas.microsoft.com/office/drawing/2014/main" id="{4ACCCBCC-FE91-2E51-9AC0-6C654847D778}"/>
              </a:ext>
            </a:extLst>
          </p:cNvPr>
          <p:cNvSpPr>
            <a:spLocks noGrp="1"/>
          </p:cNvSpPr>
          <p:nvPr>
            <p:ph idx="1"/>
          </p:nvPr>
        </p:nvSpPr>
        <p:spPr>
          <a:xfrm>
            <a:off x="467544" y="1837184"/>
            <a:ext cx="8134672" cy="4760168"/>
          </a:xfrm>
        </p:spPr>
        <p:txBody>
          <a:bodyPr/>
          <a:lstStyle/>
          <a:p>
            <a:r>
              <a:rPr lang="en-GB" sz="2800" dirty="0"/>
              <a:t>A 24 item self-report questionnaire, which  measures 4 categories of shame:</a:t>
            </a:r>
          </a:p>
          <a:p>
            <a:pPr lvl="1"/>
            <a:r>
              <a:rPr lang="en-GB" sz="2400" dirty="0"/>
              <a:t>Internal condemnation: Evaluation of oneself as flawed, weak, inadequate or disgusting (associated with low self-compassion, high self-criticism and low-self-esteem, with trauma seen as confirming evidence of personal failure)</a:t>
            </a:r>
          </a:p>
          <a:p>
            <a:pPr lvl="1"/>
            <a:r>
              <a:rPr lang="en-GB" sz="2400" dirty="0"/>
              <a:t>External Shame: How others will see/appraise or evaluate them </a:t>
            </a:r>
          </a:p>
          <a:p>
            <a:pPr lvl="1"/>
            <a:r>
              <a:rPr lang="en-GB" sz="2400" dirty="0"/>
              <a:t>Perceived Condemnation: Fear of being devalued, scored or ridiculed, exposed &amp; rejected by others </a:t>
            </a:r>
          </a:p>
          <a:p>
            <a:pPr lvl="1"/>
            <a:r>
              <a:rPr lang="en-GB" sz="2400" dirty="0"/>
              <a:t>Affective-Behavioural: Tendency to want to hide, disappear or withdraw</a:t>
            </a:r>
          </a:p>
          <a:p>
            <a:pPr lvl="1"/>
            <a:endParaRPr lang="en-GB" sz="2400" dirty="0"/>
          </a:p>
        </p:txBody>
      </p:sp>
    </p:spTree>
    <p:extLst>
      <p:ext uri="{BB962C8B-B14F-4D97-AF65-F5344CB8AC3E}">
        <p14:creationId xmlns:p14="http://schemas.microsoft.com/office/powerpoint/2010/main" val="14533740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DFF8-6334-CC33-B2E5-5BCEC0109325}"/>
              </a:ext>
            </a:extLst>
          </p:cNvPr>
          <p:cNvSpPr>
            <a:spLocks noGrp="1"/>
          </p:cNvSpPr>
          <p:nvPr>
            <p:ph type="title"/>
          </p:nvPr>
        </p:nvSpPr>
        <p:spPr>
          <a:xfrm>
            <a:off x="35496" y="260648"/>
            <a:ext cx="9108504" cy="1143000"/>
          </a:xfrm>
        </p:spPr>
        <p:txBody>
          <a:bodyPr/>
          <a:lstStyle/>
          <a:p>
            <a:r>
              <a:rPr lang="en-GB" sz="4000" dirty="0"/>
              <a:t>3 Aims of Treatment in Complex Trauma</a:t>
            </a:r>
            <a:br>
              <a:rPr lang="en-GB" sz="4000" dirty="0"/>
            </a:br>
            <a:r>
              <a:rPr lang="en-GB" sz="3200" dirty="0"/>
              <a:t>(There is no NICE guidance on </a:t>
            </a:r>
            <a:r>
              <a:rPr lang="en-GB" sz="3200" dirty="0" err="1"/>
              <a:t>cPTSD</a:t>
            </a:r>
            <a:r>
              <a:rPr lang="en-GB" sz="3200" dirty="0"/>
              <a:t>) </a:t>
            </a:r>
            <a:endParaRPr lang="en-GB" sz="4000" dirty="0"/>
          </a:p>
        </p:txBody>
      </p:sp>
      <p:sp>
        <p:nvSpPr>
          <p:cNvPr id="3" name="Content Placeholder 2">
            <a:extLst>
              <a:ext uri="{FF2B5EF4-FFF2-40B4-BE49-F238E27FC236}">
                <a16:creationId xmlns:a16="http://schemas.microsoft.com/office/drawing/2014/main" id="{B73EDFEE-E1BA-D802-1625-91017DEBA063}"/>
              </a:ext>
            </a:extLst>
          </p:cNvPr>
          <p:cNvSpPr>
            <a:spLocks noGrp="1"/>
          </p:cNvSpPr>
          <p:nvPr>
            <p:ph idx="1"/>
          </p:nvPr>
        </p:nvSpPr>
        <p:spPr>
          <a:xfrm>
            <a:off x="323528" y="1618456"/>
            <a:ext cx="8424936" cy="4114800"/>
          </a:xfrm>
        </p:spPr>
        <p:txBody>
          <a:bodyPr/>
          <a:lstStyle/>
          <a:p>
            <a:r>
              <a:rPr lang="en-GB" sz="3000" dirty="0"/>
              <a:t>As in PTSD:</a:t>
            </a:r>
          </a:p>
          <a:p>
            <a:pPr lvl="1"/>
            <a:r>
              <a:rPr lang="en-GB" sz="2600" dirty="0"/>
              <a:t>Learn to regulate the intense feelings and physiological arousal </a:t>
            </a:r>
          </a:p>
          <a:p>
            <a:pPr lvl="1"/>
            <a:r>
              <a:rPr lang="en-GB" sz="2600" dirty="0"/>
              <a:t>Revisit the fragmented traumatic memories while keeping the brain structures online </a:t>
            </a:r>
          </a:p>
          <a:p>
            <a:r>
              <a:rPr lang="en-GB" sz="3000" dirty="0"/>
              <a:t>In addition, we need to change the survival strategies that are no longer adaptive:</a:t>
            </a:r>
          </a:p>
          <a:p>
            <a:pPr lvl="1"/>
            <a:r>
              <a:rPr lang="en-GB" sz="2600" dirty="0"/>
              <a:t>Traumatic adaptations: most DSH, some obsessions, compulsions, panic attacks</a:t>
            </a:r>
          </a:p>
          <a:p>
            <a:pPr lvl="1"/>
            <a:r>
              <a:rPr lang="en-GB" sz="2600" dirty="0"/>
              <a:t>Learned behaviours: aggression, depression, arrogance, passivity, isolating</a:t>
            </a:r>
          </a:p>
        </p:txBody>
      </p:sp>
    </p:spTree>
    <p:extLst>
      <p:ext uri="{BB962C8B-B14F-4D97-AF65-F5344CB8AC3E}">
        <p14:creationId xmlns:p14="http://schemas.microsoft.com/office/powerpoint/2010/main" val="3497554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6A66-3496-6060-1693-E508BE4FA156}"/>
              </a:ext>
            </a:extLst>
          </p:cNvPr>
          <p:cNvSpPr>
            <a:spLocks noGrp="1"/>
          </p:cNvSpPr>
          <p:nvPr>
            <p:ph type="title"/>
          </p:nvPr>
        </p:nvSpPr>
        <p:spPr>
          <a:xfrm>
            <a:off x="685800" y="404664"/>
            <a:ext cx="7772400" cy="1143000"/>
          </a:xfrm>
        </p:spPr>
        <p:txBody>
          <a:bodyPr/>
          <a:lstStyle/>
          <a:p>
            <a:r>
              <a:rPr lang="en-GB" dirty="0"/>
              <a:t>Aims of Treatment in DID</a:t>
            </a:r>
            <a:br>
              <a:rPr lang="en-GB" dirty="0"/>
            </a:br>
            <a:r>
              <a:rPr lang="en-GB" dirty="0"/>
              <a:t>(</a:t>
            </a:r>
            <a:r>
              <a:rPr lang="en-GB" sz="3600" dirty="0"/>
              <a:t>There is no NICE guidance on DID)</a:t>
            </a:r>
            <a:endParaRPr lang="en-GB" dirty="0"/>
          </a:p>
        </p:txBody>
      </p:sp>
      <p:sp>
        <p:nvSpPr>
          <p:cNvPr id="3" name="Content Placeholder 2">
            <a:extLst>
              <a:ext uri="{FF2B5EF4-FFF2-40B4-BE49-F238E27FC236}">
                <a16:creationId xmlns:a16="http://schemas.microsoft.com/office/drawing/2014/main" id="{DE6DF0F9-8602-6E4A-43A3-E49B7FD3659A}"/>
              </a:ext>
            </a:extLst>
          </p:cNvPr>
          <p:cNvSpPr>
            <a:spLocks noGrp="1"/>
          </p:cNvSpPr>
          <p:nvPr>
            <p:ph idx="1"/>
          </p:nvPr>
        </p:nvSpPr>
        <p:spPr>
          <a:xfrm>
            <a:off x="685800" y="1978496"/>
            <a:ext cx="7846640" cy="4114800"/>
          </a:xfrm>
        </p:spPr>
        <p:txBody>
          <a:bodyPr/>
          <a:lstStyle/>
          <a:p>
            <a:r>
              <a:rPr lang="en-GB" sz="3000" dirty="0"/>
              <a:t>Not to integrate subpersonalities (as each personality fears losing its identity if they were to integrate with another one)</a:t>
            </a:r>
          </a:p>
          <a:p>
            <a:r>
              <a:rPr lang="en-GB" sz="3000" dirty="0"/>
              <a:t>Aim to get the subpersonalities to communicate with each other and work together</a:t>
            </a:r>
          </a:p>
          <a:p>
            <a:r>
              <a:rPr lang="en-GB" sz="3000" dirty="0"/>
              <a:t>When this happens, some will integrate, but some may not</a:t>
            </a:r>
          </a:p>
          <a:p>
            <a:r>
              <a:rPr lang="en-GB" sz="3000" dirty="0"/>
              <a:t>Makes sense within an Internal Family Systems (IFS) framework</a:t>
            </a:r>
          </a:p>
          <a:p>
            <a:endParaRPr lang="en-GB" sz="3000" dirty="0"/>
          </a:p>
        </p:txBody>
      </p:sp>
    </p:spTree>
    <p:extLst>
      <p:ext uri="{BB962C8B-B14F-4D97-AF65-F5344CB8AC3E}">
        <p14:creationId xmlns:p14="http://schemas.microsoft.com/office/powerpoint/2010/main" val="32749492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12221</Words>
  <Application>Microsoft Office PowerPoint</Application>
  <PresentationFormat>On-screen Show (4:3)</PresentationFormat>
  <Paragraphs>1047</Paragraphs>
  <Slides>130</Slides>
  <Notes>42</Notes>
  <HiddenSlides>32</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130</vt:i4>
      </vt:variant>
    </vt:vector>
  </HeadingPairs>
  <TitlesOfParts>
    <vt:vector size="137" baseType="lpstr">
      <vt:lpstr>Arial</vt:lpstr>
      <vt:lpstr>Calibri</vt:lpstr>
      <vt:lpstr>Symbol</vt:lpstr>
      <vt:lpstr>Times New Roman</vt:lpstr>
      <vt:lpstr>Default Design</vt:lpstr>
      <vt:lpstr>5_Default Design</vt:lpstr>
      <vt:lpstr>6_Office Theme</vt:lpstr>
      <vt:lpstr>Trauma and its Treatment               (the psychiatric point of view)        and the Evidence for GLP-1 Agonists in Addiction</vt:lpstr>
      <vt:lpstr>Outline</vt:lpstr>
      <vt:lpstr>Glucagon-like Peptide-1 (GLP-1) Receptor Agonists</vt:lpstr>
      <vt:lpstr>PowerPoint Presentation</vt:lpstr>
      <vt:lpstr>Mechanism of Action of GLP-1 Receptor Agonists</vt:lpstr>
      <vt:lpstr>Endogenous GLP-1 Agonists in Humans</vt:lpstr>
      <vt:lpstr>Only Two Indications for GLP-1 Receptor Agonists in the BNF</vt:lpstr>
      <vt:lpstr>Other Conditions where GLP-1 Receptor Agonists are Being Explored</vt:lpstr>
      <vt:lpstr>6 Drugs for Weekly or Daily Injection in the BNF licenced for DM type 2</vt:lpstr>
      <vt:lpstr>BNF Tariff or Indicative Prices</vt:lpstr>
      <vt:lpstr>3 Drugs in the BNF for Daily or Weekly Injection in BNF licenced for Obesity</vt:lpstr>
      <vt:lpstr>3 Drugs in BNF for Injection in BNF licenced in UK for Obesity</vt:lpstr>
      <vt:lpstr>NHS Rollout of Tizepatide (Mounjaro) from 23 June 2025</vt:lpstr>
      <vt:lpstr>Differences Between GLP-1 Agonists</vt:lpstr>
      <vt:lpstr>Systematic Review of GLP-1 Agonists in Substance Use Disorder (Martinelli et al. Drug and Alcohol Dependence 2024, 264, 112424)</vt:lpstr>
      <vt:lpstr>Size of Effects in Positive Studies</vt:lpstr>
      <vt:lpstr>Recent RCT Semaglutide in Adults With Alcohol Use Disorder Dermody SS et al. Once-Weekly Semaglutide in Adults With Alcohol Use Disorder: A Randomized Clinical Trial. JAMA Psychiatry. 2025 Feb 12:e244789.</vt:lpstr>
      <vt:lpstr>Recent RCT Semaglutide in Adults With Alcohol Use Disorder (cont.)</vt:lpstr>
      <vt:lpstr>Recent RCT Semaglutide (cont.)</vt:lpstr>
      <vt:lpstr>Recent Alcohol RCT Semaglutide: Drinks per Drinking Day  Dermody SS et al. JAMA Psychiatry. 2025 Feb 12:e244789</vt:lpstr>
      <vt:lpstr>Recent Alcohol RCT Semaglutide: Change in Body Weight  Dermody SS et al. JAMA Psychiatry. 2025 Feb 12:e244789</vt:lpstr>
      <vt:lpstr>Hints at Possible Mechanisms</vt:lpstr>
      <vt:lpstr>Common Side-Effects</vt:lpstr>
      <vt:lpstr>Other Side-Effects</vt:lpstr>
      <vt:lpstr>Rare Side-Effects</vt:lpstr>
      <vt:lpstr>Adverse Childhood Experiences (ACE’s)</vt:lpstr>
      <vt:lpstr>Types of Adverse Childhood Experiences (ACEs):  Stressful or Traumatic Events, Including Abuse and Neglect</vt:lpstr>
      <vt:lpstr>7 Categories of ACEs (Score 1 for Every Category, Max. Score 7)</vt:lpstr>
      <vt:lpstr>Prevalence of ACEs by Category for CDC-Kaiser ACE Study Participants</vt:lpstr>
      <vt:lpstr>ACE Score Prevalence for CDC-Kaiser ACE Study Participants Felitti et al. Relationship of Childhood Abuse and Household Dysfunction to Many of the Leading Causes of Death in Adults: The Adverse Childhood Experiences (ACE) Study. Am J Preventive Medicine 1998, 14(4), 245-258</vt:lpstr>
      <vt:lpstr>ACEs and Substance Misuse</vt:lpstr>
      <vt:lpstr>As the Number of ACEs Increases, esp. ≥ 4, the Risk Increases for the Following</vt:lpstr>
      <vt:lpstr>Relationship of ACEs to Risk Factors for Issues &amp; Addiction–The ACE Pyramid  </vt:lpstr>
      <vt:lpstr>If We Have Over Four ACE’s, What Can we Do to Help Ourselves</vt:lpstr>
      <vt:lpstr>Attachment Styles</vt:lpstr>
      <vt:lpstr>Effect of Attachment Styles &amp; Learnt Strategies in Life and Life Experiences</vt:lpstr>
      <vt:lpstr>Attachment Patterns in Babies</vt:lpstr>
      <vt:lpstr>Attachment and Parental Responses</vt:lpstr>
      <vt:lpstr>Little Relationship Between Attachment Style and Socio-Economic Status (SES)</vt:lpstr>
      <vt:lpstr>15% Avoidant Attachment</vt:lpstr>
      <vt:lpstr>9% Anxious (Ambivalent) Attachment</vt:lpstr>
      <vt:lpstr>15% Disorganised Attachment</vt:lpstr>
      <vt:lpstr>Disorganised Attachment is an Indicator of how Issues in Our Society</vt:lpstr>
      <vt:lpstr>Overcoming Our Insecure Attachment</vt:lpstr>
      <vt:lpstr>Stress and Trauma Syndromes (from the psychiatric point of view)</vt:lpstr>
      <vt:lpstr>Trauma - An Over Used Term</vt:lpstr>
      <vt:lpstr>What is a Traumatic Event in Psychiatry?</vt:lpstr>
      <vt:lpstr>Why do Some People Get Traumatised and Others Not?</vt:lpstr>
      <vt:lpstr>Effects of Potentially Traumatic Events on Mental Health</vt:lpstr>
      <vt:lpstr>What is Trauma Informed Care?</vt:lpstr>
      <vt:lpstr>Principles of Trauma Informed Care (to avoid making traumatised people worse)</vt:lpstr>
      <vt:lpstr>Public Health Model - Public Education, Community Resilience, Safety, Prevention, Vigilance, Effective Intervention and integrated healthcare</vt:lpstr>
      <vt:lpstr>5 Main Types Reactions to Stress in Adults in ICD-10/11 and DSM-5</vt:lpstr>
      <vt:lpstr>Reactions to Stress in Adults in ICD-10/11 and DSM-5 (cont.)</vt:lpstr>
      <vt:lpstr>Issues Not in Diagnostic Systems</vt:lpstr>
      <vt:lpstr>Other Problems with Stress Diagnoses</vt:lpstr>
      <vt:lpstr>PTSD Following Childbirth Mother and/or their child perceived as being in actual or threatening danger of death or severe injury during childbirth</vt:lpstr>
      <vt:lpstr>Acute Stress Disorder and PTSD Following an MI</vt:lpstr>
      <vt:lpstr>PTSD Following Threat of Death from MI, Stroke and Cancer</vt:lpstr>
      <vt:lpstr>Examples of PTSD from Internal/ External and Acute/Chronic Sources</vt:lpstr>
      <vt:lpstr>Intrusions (I), Avoidance (Av) and Arousal (Ar) with Different Events</vt:lpstr>
      <vt:lpstr>PTSD in DSM-5 (2013)</vt:lpstr>
      <vt:lpstr>3 Main Types of Trauma Syndromes</vt:lpstr>
      <vt:lpstr>Point Prevalence of Trauma and Trauma Syndromes</vt:lpstr>
      <vt:lpstr>Dissociation – Normal, Behind the Scenes and Clinically Obvious </vt:lpstr>
      <vt:lpstr>Measure Level of Dissociation Using the  Dissociative Experiences Scale (DES)</vt:lpstr>
      <vt:lpstr>What is Happening when we Dissociate in PTSD?</vt:lpstr>
      <vt:lpstr>Effects of Fragmenting Memories</vt:lpstr>
      <vt:lpstr>Screening for PTSD</vt:lpstr>
      <vt:lpstr>Complex PTSD (cPTSD)</vt:lpstr>
      <vt:lpstr>Symptoms of Complex PTSD</vt:lpstr>
      <vt:lpstr>Recognition of Complex PTSD in the Diagnostic Systems for Mental Disorders</vt:lpstr>
      <vt:lpstr>‘International Trauma Questionnaire’ (ITQ) to Screen for Complex PTSD</vt:lpstr>
      <vt:lpstr>Differentiating Other Disorders and cPTSD</vt:lpstr>
      <vt:lpstr>Symptoms of DID  (Dissociative Identity Disorder)</vt:lpstr>
      <vt:lpstr>Additional Issues in DID  (previously called multiple personality disorder)</vt:lpstr>
      <vt:lpstr>The Value and Drawbacks of Psychiatric Diagnosis</vt:lpstr>
      <vt:lpstr>Diagnosis of Psychiatric Disorder</vt:lpstr>
      <vt:lpstr>Treatment of Trauma Syndromes</vt:lpstr>
      <vt:lpstr>Treatment Involving Revisiting the Trauma Without Getting Overwhelmed</vt:lpstr>
      <vt:lpstr>The 3 Phase Treatment Strategy for Trauma Syndromes – PTSD, cPTSD and DID (Int. Society for Traumatic Stress Studies Treatment Guidelines)</vt:lpstr>
      <vt:lpstr>Post-Traumatic Growth Questionnaire Tedeschi, R.G., &amp; Calhoun, L.G. (1996). The Posttraumatic Growth Inventory: Measuring the positive legacy of trauma. Journal of Traumatic Stress, 9, 455-471</vt:lpstr>
      <vt:lpstr>All Trauma is Eminently Treatable with a Good Prognosis - with the Best Treatment</vt:lpstr>
      <vt:lpstr>Availability of Trauma Treatment where aim to resolve distress caused by the symptoms</vt:lpstr>
      <vt:lpstr>NICE on Psychological Treatments for PTSD in Adults (NG 116, 2018)</vt:lpstr>
      <vt:lpstr>NICE on Medication Treatments for PTSD in Adults</vt:lpstr>
      <vt:lpstr>Many Commonly Used Treatments for PTSD Helpful but are NOT Curative</vt:lpstr>
      <vt:lpstr>Other Therapies Supported by Evidence Assisting with Trauma Processing</vt:lpstr>
      <vt:lpstr>The Importance of the Window of Tolerance in Understanding Trauma</vt:lpstr>
      <vt:lpstr>Narrowed Window of Tolerance When Traumatised</vt:lpstr>
      <vt:lpstr>The Significance of Staying in the Central Window</vt:lpstr>
      <vt:lpstr>Keeping the Autonomic Nervous System in Balance While Processing the Trauma</vt:lpstr>
      <vt:lpstr>Managing the ANS using ‘Calming Breathing’ and ‘Box Breathing’ </vt:lpstr>
      <vt:lpstr>The Brain Structures Involving in Trauma and Trauma Processing</vt:lpstr>
      <vt:lpstr>Things Interfering with the Effectiveness of Counselling and Trauma Processing</vt:lpstr>
      <vt:lpstr>Impact of Shame and Guilt  on Outcome</vt:lpstr>
      <vt:lpstr>Measuring Shame – The Trauma-Related Shame Inventory (TRSI)</vt:lpstr>
      <vt:lpstr>3 Aims of Treatment in Complex Trauma (There is no NICE guidance on cPTSD) </vt:lpstr>
      <vt:lpstr>Aims of Treatment in DID (There is no NICE guidance on DID)</vt:lpstr>
      <vt:lpstr>Seeking Safety and Internal Family Systems (IFS) Therapy (both therapies for both Trauma and Addiction)</vt:lpstr>
      <vt:lpstr>Therapies for Trauma and Addiction</vt:lpstr>
      <vt:lpstr>More About Seeking Safety </vt:lpstr>
      <vt:lpstr>More About IFS (Internal Family Systems Therapy)</vt:lpstr>
      <vt:lpstr>Trauma and the 3 Types of Parts in IFS</vt:lpstr>
      <vt:lpstr>Trauma and the 3 Types of Parts in IFS</vt:lpstr>
      <vt:lpstr>IFS and Spirituality</vt:lpstr>
      <vt:lpstr>Scope and Limits of IFS</vt:lpstr>
      <vt:lpstr>IFS Perspective on Various Conditions or Symptoms</vt:lpstr>
      <vt:lpstr>IFS and Seeking Safety References</vt:lpstr>
      <vt:lpstr>EMDR  (Eye Movement Desensitisation and Reprocessing)</vt:lpstr>
      <vt:lpstr>EMDR (Eye Movement Desensitisation and Reprocessing)</vt:lpstr>
      <vt:lpstr>The 8 Phases of EMDR Treatment</vt:lpstr>
      <vt:lpstr>The ‘Three Pronged Approach’ to Targets for EMDR</vt:lpstr>
      <vt:lpstr>The Theory Behind EMDR – The Adaptive Information Processing Model</vt:lpstr>
      <vt:lpstr>Differences from Other Therapies</vt:lpstr>
      <vt:lpstr>Recognition of EMDR as an Effective Treatment for Trauma and PTSD</vt:lpstr>
      <vt:lpstr>Overview of Evidence for the Wider Use of EMDR in Stress and Trauma</vt:lpstr>
      <vt:lpstr>Wider Use of EMDR in Stress and Trauma Conditions</vt:lpstr>
      <vt:lpstr>Wider Use of EMDR in Stress and Trauma Conditions (cont.)</vt:lpstr>
      <vt:lpstr>Wider Use of EMDR in Stress and Trauma Conditions (cont.)</vt:lpstr>
      <vt:lpstr>Wider Use of EMDR in Stress and Trauma Conditions (cont.)</vt:lpstr>
      <vt:lpstr>EMDR for Psychological Sequelae of Physical Health Conditions</vt:lpstr>
      <vt:lpstr>Wider Use of EMDR in Stress and Trauma Conditions (cont.)</vt:lpstr>
      <vt:lpstr>Wider Use of EMDR in Stress and Trauma Conditions (cont.)</vt:lpstr>
      <vt:lpstr>Other Uses of EMDR: Psychological Sequelae of Physical Health Conditions</vt:lpstr>
      <vt:lpstr>Other Uses of EMDR: Psychological Sequelae of Physical Health Conditions</vt:lpstr>
      <vt:lpstr>Cautions and Contraindications Indicating a Need to Postpone EMDR</vt:lpstr>
      <vt:lpstr>Cautions and Contraindications (cont.)</vt:lpstr>
      <vt:lpstr>Contacting an EMDR Therapist</vt:lpstr>
      <vt:lpstr>Conclusion</vt:lpstr>
    </vt:vector>
  </TitlesOfParts>
  <Company>AWWT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Methadone Dosage</dc:title>
  <dc:creator>RVN00128</dc:creator>
  <cp:lastModifiedBy>Fergus Law</cp:lastModifiedBy>
  <cp:revision>1270</cp:revision>
  <cp:lastPrinted>2025-09-25T12:02:58Z</cp:lastPrinted>
  <dcterms:created xsi:type="dcterms:W3CDTF">2003-03-03T16:36:51Z</dcterms:created>
  <dcterms:modified xsi:type="dcterms:W3CDTF">2025-09-28T06:52:57Z</dcterms:modified>
</cp:coreProperties>
</file>